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85" r:id="rId2"/>
    <p:sldId id="8092" r:id="rId3"/>
    <p:sldId id="449" r:id="rId4"/>
    <p:sldId id="355" r:id="rId5"/>
    <p:sldId id="441" r:id="rId6"/>
    <p:sldId id="459" r:id="rId7"/>
    <p:sldId id="458" r:id="rId8"/>
    <p:sldId id="453" r:id="rId9"/>
    <p:sldId id="358" r:id="rId10"/>
    <p:sldId id="8093" r:id="rId11"/>
    <p:sldId id="364" r:id="rId12"/>
    <p:sldId id="423" r:id="rId13"/>
    <p:sldId id="376" r:id="rId14"/>
    <p:sldId id="377" r:id="rId15"/>
    <p:sldId id="421" r:id="rId16"/>
    <p:sldId id="427" r:id="rId17"/>
    <p:sldId id="422" r:id="rId18"/>
    <p:sldId id="425" r:id="rId19"/>
    <p:sldId id="426" r:id="rId20"/>
    <p:sldId id="428" r:id="rId21"/>
    <p:sldId id="457" r:id="rId22"/>
    <p:sldId id="8094" r:id="rId23"/>
    <p:sldId id="631" r:id="rId24"/>
    <p:sldId id="625" r:id="rId25"/>
    <p:sldId id="8095" r:id="rId26"/>
    <p:sldId id="8101" r:id="rId27"/>
    <p:sldId id="621" r:id="rId28"/>
    <p:sldId id="8096" r:id="rId29"/>
    <p:sldId id="8097" r:id="rId30"/>
    <p:sldId id="748" r:id="rId31"/>
    <p:sldId id="749" r:id="rId32"/>
    <p:sldId id="8098" r:id="rId33"/>
    <p:sldId id="8099" r:id="rId34"/>
    <p:sldId id="753" r:id="rId35"/>
    <p:sldId id="8102" r:id="rId36"/>
    <p:sldId id="8100" r:id="rId37"/>
    <p:sldId id="8103" r:id="rId38"/>
    <p:sldId id="8104" r:id="rId39"/>
    <p:sldId id="8105" r:id="rId40"/>
    <p:sldId id="8106" r:id="rId41"/>
    <p:sldId id="8108" r:id="rId42"/>
    <p:sldId id="8109" r:id="rId43"/>
    <p:sldId id="8107" r:id="rId44"/>
    <p:sldId id="8110" r:id="rId45"/>
    <p:sldId id="8111" r:id="rId46"/>
    <p:sldId id="826" r:id="rId47"/>
    <p:sldId id="797" r:id="rId48"/>
    <p:sldId id="798" r:id="rId49"/>
    <p:sldId id="799" r:id="rId50"/>
    <p:sldId id="8113" r:id="rId51"/>
    <p:sldId id="8115" r:id="rId52"/>
    <p:sldId id="8114" r:id="rId53"/>
    <p:sldId id="8116" r:id="rId54"/>
    <p:sldId id="781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34A97-D6AB-4AAD-879F-7A715553A2DA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90101-8210-44AB-85CD-F7FB392EC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9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信息是指消息中包含的有意义的内容，它是通过消息来表达的，消息是信息的载体。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zh-CN" altLang="en-US">
                <a:latin typeface="Arial" panose="020B0604020202020204" pitchFamily="34" charset="0"/>
              </a:rPr>
              <a:t>　　如教师在课堂上讲课，具体讲授的内容即为信息，而所要传授的内容是通过语言</a:t>
            </a:r>
            <a:r>
              <a:rPr lang="en-US" altLang="zh-CN">
                <a:latin typeface="Arial" panose="020B0604020202020204" pitchFamily="34" charset="0"/>
              </a:rPr>
              <a:t>(</a:t>
            </a:r>
            <a:r>
              <a:rPr lang="zh-CN" altLang="en-US">
                <a:latin typeface="Arial" panose="020B0604020202020204" pitchFamily="34" charset="0"/>
              </a:rPr>
              <a:t>话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表达的，语言</a:t>
            </a:r>
            <a:r>
              <a:rPr lang="en-US" altLang="zh-CN">
                <a:latin typeface="Arial" panose="020B0604020202020204" pitchFamily="34" charset="0"/>
              </a:rPr>
              <a:t>(</a:t>
            </a:r>
            <a:r>
              <a:rPr lang="zh-CN" altLang="en-US">
                <a:latin typeface="Arial" panose="020B0604020202020204" pitchFamily="34" charset="0"/>
              </a:rPr>
              <a:t>消息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即为信息的载体。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消息可分为离散消息和连续消息。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    离散消息</a:t>
            </a:r>
            <a:r>
              <a:rPr lang="en-US" altLang="zh-CN">
                <a:latin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</a:rPr>
              <a:t>离散消息中元素之间的差异明显、并且有界可数。 主要特点是状态离散。 例如</a:t>
            </a:r>
            <a:r>
              <a:rPr lang="en-US" altLang="zh-CN">
                <a:latin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</a:rPr>
              <a:t>文字、符号和数字。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    连续消息</a:t>
            </a:r>
            <a:r>
              <a:rPr lang="en-US" altLang="zh-CN">
                <a:latin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</a:rPr>
              <a:t>连续消息中消息的数目无穷多个，相邻元素的差异很小。 例如</a:t>
            </a:r>
            <a:r>
              <a:rPr lang="en-US" altLang="zh-CN">
                <a:latin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</a:rPr>
              <a:t>语音、连续图像。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信号是指随时间变化的物理量。因为消息不适合于在信道中直接传输，需将其调制成适合在信道中传输的信号。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　　信号可以分为连续时间信号和离散时间信号</a:t>
            </a:r>
            <a:r>
              <a:rPr lang="en-US" altLang="zh-CN">
                <a:latin typeface="Arial" panose="020B0604020202020204" pitchFamily="34" charset="0"/>
              </a:rPr>
              <a:t>: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　　</a:t>
            </a:r>
            <a:endParaRPr lang="en-US" altLang="zh-CN" b="1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4D98228-988B-4BF8-9F0C-F8F5826DC2A3}" type="slidenum">
              <a:rPr lang="zh-CN" altLang="en-US" sz="1300">
                <a:latin typeface="Arial" panose="020B0604020202020204" pitchFamily="34" charset="0"/>
              </a:rPr>
              <a:pPr/>
              <a:t>3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听到的声音：</a:t>
            </a:r>
            <a:r>
              <a:rPr lang="en-US" altLang="zh-CN">
                <a:latin typeface="Arial" panose="020B0604020202020204" pitchFamily="34" charset="0"/>
              </a:rPr>
              <a:t>20-20kHz</a:t>
            </a: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427D75-78D1-4F05-BBF4-BD015810352A}" type="slidenum">
              <a:rPr lang="zh-CN" altLang="en-US" sz="1300">
                <a:latin typeface="Arial" panose="020B0604020202020204" pitchFamily="34" charset="0"/>
              </a:rPr>
              <a:pPr/>
              <a:t>18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73CE64E-6DE2-48A6-8DFD-B3279D66B2A1}" type="slidenum">
              <a:rPr lang="zh-CN" altLang="en-US" sz="1300">
                <a:latin typeface="Arial" panose="020B0604020202020204" pitchFamily="34" charset="0"/>
              </a:rPr>
              <a:pPr/>
              <a:t>19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98DDCF4-C724-4125-937B-5653FA049F4F}" type="slidenum">
              <a:rPr lang="zh-CN" altLang="en-US" sz="1300">
                <a:latin typeface="Arial" panose="020B0604020202020204" pitchFamily="34" charset="0"/>
              </a:rPr>
              <a:pPr/>
              <a:t>20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22D1D24-2600-4BAE-87AD-1AFF116B6A09}" type="slidenum">
              <a:rPr lang="zh-CN" altLang="en-US" sz="1300">
                <a:latin typeface="Arial" panose="020B0604020202020204" pitchFamily="34" charset="0"/>
              </a:rPr>
              <a:pPr/>
              <a:t>23</a:t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D359608B-0BD9-486E-B1ED-F8D3C8818793}" type="slidenum">
              <a:rPr lang="zh-CN" altLang="en-US" sz="1300">
                <a:latin typeface="Arial" panose="020B0604020202020204" pitchFamily="34" charset="0"/>
              </a:rPr>
              <a:pPr/>
              <a:t>24</a:t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276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505AF9E6-CD1F-4D95-8D10-16726C083F8B}" type="slidenum">
              <a:rPr lang="zh-CN" altLang="en-US" sz="1300">
                <a:latin typeface="Arial" panose="020B0604020202020204" pitchFamily="34" charset="0"/>
              </a:rPr>
              <a:pPr/>
              <a:t>9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9AD89500-AE0A-41FD-BF2F-2DE7C299C1F2}" type="slidenum">
              <a:rPr lang="zh-CN" altLang="en-US" sz="1300">
                <a:latin typeface="Arial" panose="020B0604020202020204" pitchFamily="34" charset="0"/>
              </a:rPr>
              <a:pPr/>
              <a:t>11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B15C64FC-54C7-49C7-9BC6-492B2943096E}" type="slidenum">
              <a:rPr lang="zh-CN" altLang="en-US" sz="1300">
                <a:latin typeface="Arial" panose="020B0604020202020204" pitchFamily="34" charset="0"/>
              </a:rPr>
              <a:pPr/>
              <a:t>12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5E52FBE6-9595-4B01-82C9-98FE080E3276}" type="slidenum">
              <a:rPr lang="zh-CN" altLang="en-US" sz="1300">
                <a:latin typeface="Arial" panose="020B0604020202020204" pitchFamily="34" charset="0"/>
              </a:rPr>
              <a:pPr/>
              <a:t>13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7ABF4B8-0BDB-40A0-8A9F-9C611A271C03}" type="slidenum">
              <a:rPr lang="zh-CN" altLang="en-US" sz="1300">
                <a:latin typeface="Arial" panose="020B0604020202020204" pitchFamily="34" charset="0"/>
              </a:rPr>
              <a:pPr/>
              <a:t>14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A06CC1D5-F223-4CAD-8614-CCF7968473E1}" type="slidenum">
              <a:rPr lang="zh-CN" altLang="en-US" sz="1300">
                <a:latin typeface="Arial" panose="020B0604020202020204" pitchFamily="34" charset="0"/>
              </a:rPr>
              <a:pPr/>
              <a:t>15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06F46AD-CE89-4F4F-8822-2BC1E5F889F5}" type="slidenum">
              <a:rPr lang="zh-CN" altLang="en-US" sz="1300">
                <a:latin typeface="Arial" panose="020B0604020202020204" pitchFamily="34" charset="0"/>
              </a:rPr>
              <a:pPr/>
              <a:t>16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B04AB0C7-1B33-40BF-94C4-CB367A56E221}" type="slidenum">
              <a:rPr lang="zh-CN" altLang="en-US" sz="1300">
                <a:latin typeface="Arial" panose="020B0604020202020204" pitchFamily="34" charset="0"/>
              </a:rPr>
              <a:pPr/>
              <a:t>17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27E7C-E553-41F8-A122-D69E72178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0205EB-8C07-4FC6-BB33-4D2AA6B3C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8FD4F-6F0E-499A-B72C-8951B3F4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C2192-D692-4611-9A92-0A05FB4D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949DF-DBEF-40CF-B6B3-C2A5AC5A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2F5E6-5CB3-411D-A92C-9C5A05D2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BC1433-F38F-4B7D-8404-547C0CA2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1098-954B-4F7E-8185-23D5CB6A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35E6C-D43F-49A8-A57C-44E255DE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870C3C-9484-4A76-96CA-6A8313F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20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8B6B71-E1C0-48D6-8E0E-C92F96F1B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C72C37-EACB-471F-8F4F-8B05E3EF5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1A0488-0CB2-4E9A-B216-F2517C33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B45C93-C346-46CF-A56C-0AAE2DB8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5BFA3-6E38-45A5-A071-5D88F767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2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635" y="-9525"/>
            <a:ext cx="12190730" cy="3581400"/>
            <a:chOff x="1" y="-15"/>
            <a:chExt cx="19198" cy="5640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-15"/>
              <a:ext cx="19198" cy="56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层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740" y="387"/>
              <a:ext cx="3720" cy="15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82430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8A8D41-C240-4D4E-B9FC-F8CB53FFCC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F88BF-6FAE-4369-B44F-BB5C7D8E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18630-7BD5-4DF6-BD65-E549AD687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8839D-B385-4BCC-A53B-E486857E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38B8E-70AE-4562-A253-D9CD723B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203FC-1843-46A2-BBFF-CF27FD9C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113D2-9CB9-4C14-83AE-6FFAB81E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EF04B2-1282-443D-9B50-F40130D17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E803F-5BB6-48AA-B82F-6DF03B6F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6EC7B-A303-47E8-A447-92D27AC3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3507D-14F7-465A-96E6-EF18273F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9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8DEA4-441A-418E-B0DB-31185BF0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A52D2-8B81-4F02-A14F-F66D06BF6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991E9C-9CDD-4C6B-83FD-A345B1B9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7C9EF6-4983-4C38-8640-B672D8A3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C04F97-4CFF-4958-BA98-7987005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54021-B692-42A2-B0A6-8D3F126F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5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BFC87-70AE-40B3-A4EE-BA215A65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9D8B71-3AC0-498D-8BD7-7D88183C4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2CB463-61D2-4335-B449-CE9E5628D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B639CF-7025-427C-9BE2-C0F6DD78C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9DA920-BE6E-42C5-84D8-807362EBF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889C40-18EA-435E-A9FA-28D36338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9CF4C4-7CCD-4555-9147-00D61DB8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4E77CC-02FA-4720-957B-BF475F8C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79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1763A-10DE-436B-A709-7479D342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5D2B-5C7B-42C3-8C7F-4F7B701F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84B369-DEF3-4D82-8F3C-F7F1AA23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17A4-DF4E-499D-8066-07F7472C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9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43C392-C16A-4CD3-8649-3072924C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801C40-45E2-4314-8748-8592D1A8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5FB96-CE5A-4F2A-84AD-3D818523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20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74576-B7CD-492C-848F-842FB9EB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59FFF-B118-437E-A41B-35ADD1C5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FABEFA-51C9-4354-9A1A-874B1379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743F31-4AEF-4885-BBDD-76BC6A73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AA8890-D6AB-4969-84EC-4F49F620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6CE83C-FD52-41CB-9A50-D2E831FB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1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47795-5FBE-4042-8E7A-CE2E93C9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AE97B5-8540-44E3-AD09-8D80D05AD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9A3AB5-FE8E-4394-8075-EF2AF1A66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F150A-5FC4-495F-8EC9-AA564BA1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94E5D-3496-41BC-A3B6-B0A0D3C1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99A7A7-C3D7-4A60-A8A2-5B090B11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1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01277-FCFE-4D77-A32A-E5391273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4B084-BBB6-4D27-949A-7182D582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F40BC-AC80-4DC9-B5BD-5BC4FAA2C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6C0F-987B-4665-9034-4615BA017D77}" type="datetimeFigureOut">
              <a:rPr lang="zh-CN" altLang="en-US" smtClean="0"/>
              <a:t>2023-05-23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575BB-A610-4079-BFBB-2DCEF78A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607FE-DEE1-431E-B631-607A509F0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C0ECF-C65A-4768-A4CC-43015E8FF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hyperlink" Target="mailto:shliu@hit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0" Type="http://schemas.openxmlformats.org/officeDocument/2006/relationships/image" Target="../media/image8.jpe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7" Type="http://schemas.openxmlformats.org/officeDocument/2006/relationships/image" Target="../media/image3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11.vml"/><Relationship Id="rId15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051152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sym typeface="+mn-ea"/>
              </a:rPr>
              <a:t>人工智能数学基础</a:t>
            </a:r>
            <a:endParaRPr lang="en-US" altLang="zh-CN" sz="5400" b="1" kern="0" spc="-5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+mj-ea"/>
              <a:sym typeface="+mn-ea"/>
            </a:endParaRPr>
          </a:p>
          <a:p>
            <a:pPr algn="ctr"/>
            <a:r>
              <a:rPr lang="en-US" altLang="zh-CN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Essential Math for AI</a:t>
            </a:r>
          </a:p>
          <a:p>
            <a:pPr algn="ctr"/>
            <a:r>
              <a:rPr lang="zh-CN" altLang="en-US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5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章 不确定度量与熵</a:t>
            </a:r>
            <a:endParaRPr sz="5400" b="1" kern="0" spc="-5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3089" y="3728884"/>
            <a:ext cx="7583024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哈尔滨工业大学计算学部人工智能专业 刘绍辉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27660" y="4339590"/>
            <a:ext cx="11443970" cy="1774825"/>
            <a:chOff x="-9897" y="2571750"/>
            <a:chExt cx="9147320" cy="1493593"/>
          </a:xfrm>
        </p:grpSpPr>
        <p:pic>
          <p:nvPicPr>
            <p:cNvPr id="14" name="Picture 5" descr="c:\users\administrator\appdata\roaming\360se6\User Data\temp\15316320130613174438_960x720.jp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6" cstate="print"/>
            <a:srcRect/>
            <a:stretch>
              <a:fillRect/>
            </a:stretch>
          </p:blipFill>
          <p:spPr bwMode="auto">
            <a:xfrm>
              <a:off x="-9897" y="2909537"/>
              <a:ext cx="2771800" cy="862026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5" name="Picture 7" descr="c:\users\administrator\appdata\roaming\360se6\User Data\temp\w296h504768_1404098312_661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427733" y="2891991"/>
              <a:ext cx="2709690" cy="914521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6" name="Picture 3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8" cstate="print"/>
            <a:srcRect/>
            <a:stretch>
              <a:fillRect/>
            </a:stretch>
          </p:blipFill>
          <p:spPr bwMode="auto">
            <a:xfrm>
              <a:off x="2627783" y="2571750"/>
              <a:ext cx="3960441" cy="1493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13FE52-58D7-4C36-819A-21C87277DBDB}"/>
              </a:ext>
            </a:extLst>
          </p:cNvPr>
          <p:cNvSpPr txBox="1"/>
          <p:nvPr/>
        </p:nvSpPr>
        <p:spPr>
          <a:xfrm>
            <a:off x="3865369" y="4340128"/>
            <a:ext cx="427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  <a:hlinkClick r:id="rId9"/>
              </a:rPr>
              <a:t>shliu@hit.edu.cn</a:t>
            </a:r>
            <a:endParaRPr lang="en-US" altLang="zh-CN" sz="2400" b="1" dirty="0">
              <a:latin typeface="+mn-ea"/>
            </a:endParaRPr>
          </a:p>
          <a:p>
            <a:pPr algn="ctr"/>
            <a:r>
              <a:rPr lang="zh-CN" altLang="en-US" sz="2400" b="1" dirty="0">
                <a:latin typeface="+mn-ea"/>
              </a:rPr>
              <a:t>微信：</a:t>
            </a:r>
            <a:r>
              <a:rPr lang="en-US" altLang="zh-CN" sz="2400" b="1" dirty="0">
                <a:latin typeface="+mn-ea"/>
              </a:rPr>
              <a:t>shliu13403627844</a:t>
            </a:r>
          </a:p>
          <a:p>
            <a:pPr algn="ctr"/>
            <a:r>
              <a:rPr lang="en-US" altLang="zh-CN" sz="2400" b="1" dirty="0">
                <a:latin typeface="+mn-ea"/>
              </a:rPr>
              <a:t>2023</a:t>
            </a:r>
            <a:r>
              <a:rPr lang="zh-CN" altLang="en-US" sz="2400" b="1" dirty="0">
                <a:latin typeface="+mn-ea"/>
              </a:rPr>
              <a:t>年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月</a:t>
            </a:r>
            <a:r>
              <a:rPr lang="en-US" altLang="zh-CN" sz="2400" b="1" dirty="0">
                <a:latin typeface="+mn-ea"/>
              </a:rPr>
              <a:t>24</a:t>
            </a:r>
            <a:r>
              <a:rPr lang="zh-CN" altLang="en-US" sz="2400" b="1" dirty="0">
                <a:latin typeface="+mn-ea"/>
              </a:rPr>
              <a:t>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34B2E-1351-4612-AEE1-45932D61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4FCE3-F46D-4FEF-A3EB-D208340D9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kern="0" dirty="0"/>
              <a:t>信源</a:t>
            </a:r>
            <a:r>
              <a:rPr lang="zh-CN" altLang="en-US" kern="0" dirty="0"/>
              <a:t>：产生消息的源泉</a:t>
            </a:r>
            <a:endParaRPr lang="en-US" altLang="zh-CN" kern="0" dirty="0"/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/>
              <a:t>信宿</a:t>
            </a:r>
            <a:r>
              <a:rPr lang="zh-CN" altLang="en-US" kern="0" dirty="0"/>
              <a:t>：信息的接受者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/>
              <a:t>编码器</a:t>
            </a:r>
            <a:r>
              <a:rPr lang="zh-CN" altLang="en-US" kern="0" dirty="0"/>
              <a:t>：将消息变换成适合于信道传输的形式</a:t>
            </a:r>
          </a:p>
          <a:p>
            <a:pPr lvl="1">
              <a:spcBef>
                <a:spcPct val="20000"/>
              </a:spcBef>
              <a:defRPr/>
            </a:pPr>
            <a:r>
              <a:rPr lang="zh-CN" altLang="en-US" sz="2800" b="1" kern="0" dirty="0"/>
              <a:t>信源编码：</a:t>
            </a:r>
            <a:r>
              <a:rPr lang="zh-CN" altLang="en-US" sz="2800" kern="0" dirty="0"/>
              <a:t>压缩</a:t>
            </a:r>
          </a:p>
          <a:p>
            <a:pPr lvl="1">
              <a:spcBef>
                <a:spcPct val="20000"/>
              </a:spcBef>
              <a:defRPr/>
            </a:pPr>
            <a:r>
              <a:rPr lang="zh-CN" altLang="en-US" sz="2800" b="1" kern="0" dirty="0"/>
              <a:t>信道编码：</a:t>
            </a:r>
            <a:r>
              <a:rPr lang="zh-CN" altLang="en-US" sz="2800" kern="0" dirty="0"/>
              <a:t>纠错</a:t>
            </a:r>
            <a:endParaRPr lang="en-US" altLang="zh-CN" sz="2800" kern="0" dirty="0"/>
          </a:p>
          <a:p>
            <a:pPr lvl="1">
              <a:spcBef>
                <a:spcPct val="20000"/>
              </a:spcBef>
              <a:defRPr/>
            </a:pPr>
            <a:r>
              <a:rPr lang="zh-CN" altLang="en-US" sz="2800" b="1" kern="0" dirty="0"/>
              <a:t>保密编码：</a:t>
            </a:r>
            <a:r>
              <a:rPr lang="zh-CN" altLang="en-US" sz="2800" kern="0" dirty="0"/>
              <a:t>保证信息的安全性</a:t>
            </a:r>
          </a:p>
          <a:p>
            <a:pPr lvl="1">
              <a:spcBef>
                <a:spcPct val="20000"/>
              </a:spcBef>
              <a:defRPr/>
            </a:pPr>
            <a:r>
              <a:rPr lang="zh-CN" altLang="en-US" sz="2800" b="1" kern="0" dirty="0"/>
              <a:t>调制：</a:t>
            </a:r>
            <a:r>
              <a:rPr lang="zh-CN" altLang="en-US" sz="2800" kern="0" dirty="0"/>
              <a:t>将消息变换成适合信道传输的信号形式（物理的方法）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/>
              <a:t>译码器：</a:t>
            </a:r>
            <a:r>
              <a:rPr lang="zh-CN" altLang="en-US" kern="0" dirty="0"/>
              <a:t>编码的逆变换</a:t>
            </a:r>
            <a:endParaRPr lang="en-US" altLang="zh-CN" kern="0" dirty="0"/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/>
              <a:t>信道：</a:t>
            </a:r>
            <a:r>
              <a:rPr lang="zh-CN" altLang="en-US" kern="0" dirty="0"/>
              <a:t>将信号从发射端传到接受端的通道</a:t>
            </a:r>
            <a:endParaRPr lang="en-US" altLang="zh-CN" kern="0" dirty="0"/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/>
              <a:t>干扰源（噪声源）：</a:t>
            </a:r>
            <a:r>
              <a:rPr lang="zh-CN" altLang="en-US" kern="0" dirty="0"/>
              <a:t>信道中的噪声</a:t>
            </a:r>
          </a:p>
          <a:p>
            <a:endParaRPr lang="en-US" altLang="zh-CN" kern="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C71795-0F80-49F3-B40F-C2DAB8D2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C22A7FC-2630-4491-A3AA-3ABD66BF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646C275-9142-4490-BCC5-531976DA3B78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80891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endParaRPr lang="zh-CN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378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646C275-9142-4490-BCC5-531976DA3B78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F6E9B-AFB0-473F-82E1-AAAB72A4FF0D}"/>
              </a:ext>
            </a:extLst>
          </p:cNvPr>
          <p:cNvGrpSpPr/>
          <p:nvPr/>
        </p:nvGrpSpPr>
        <p:grpSpPr>
          <a:xfrm>
            <a:off x="838199" y="1690688"/>
            <a:ext cx="10227365" cy="4509388"/>
            <a:chOff x="1828800" y="1762125"/>
            <a:chExt cx="8413750" cy="3852375"/>
          </a:xfrm>
        </p:grpSpPr>
        <p:sp>
          <p:nvSpPr>
            <p:cNvPr id="37894" name="Rectangle 11"/>
            <p:cNvSpPr>
              <a:spLocks noChangeArrowheads="1"/>
            </p:cNvSpPr>
            <p:nvPr/>
          </p:nvSpPr>
          <p:spPr bwMode="gray">
            <a:xfrm>
              <a:off x="182880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 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</a:p>
          </p:txBody>
        </p:sp>
        <p:sp>
          <p:nvSpPr>
            <p:cNvPr id="37895" name="Rectangle 11"/>
            <p:cNvSpPr>
              <a:spLocks noChangeArrowheads="1"/>
            </p:cNvSpPr>
            <p:nvPr/>
          </p:nvSpPr>
          <p:spPr bwMode="gray">
            <a:xfrm>
              <a:off x="2593975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896" name="Rectangle 11"/>
            <p:cNvSpPr>
              <a:spLocks noChangeArrowheads="1"/>
            </p:cNvSpPr>
            <p:nvPr/>
          </p:nvSpPr>
          <p:spPr bwMode="gray">
            <a:xfrm>
              <a:off x="403860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道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897" name="Rectangle 11"/>
            <p:cNvSpPr>
              <a:spLocks noChangeArrowheads="1"/>
            </p:cNvSpPr>
            <p:nvPr/>
          </p:nvSpPr>
          <p:spPr bwMode="gray">
            <a:xfrm>
              <a:off x="3309938" y="35147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保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密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898" name="Rectangle 11"/>
            <p:cNvSpPr>
              <a:spLocks noChangeArrowheads="1"/>
            </p:cNvSpPr>
            <p:nvPr/>
          </p:nvSpPr>
          <p:spPr bwMode="gray">
            <a:xfrm>
              <a:off x="899160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gray">
            <a:xfrm>
              <a:off x="754380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道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900" name="Rectangle 11"/>
            <p:cNvSpPr>
              <a:spLocks noChangeArrowheads="1"/>
            </p:cNvSpPr>
            <p:nvPr/>
          </p:nvSpPr>
          <p:spPr bwMode="gray">
            <a:xfrm>
              <a:off x="978535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 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宿</a:t>
              </a:r>
            </a:p>
          </p:txBody>
        </p:sp>
        <p:sp>
          <p:nvSpPr>
            <p:cNvPr id="37901" name="右箭头 29"/>
            <p:cNvSpPr>
              <a:spLocks noChangeArrowheads="1"/>
            </p:cNvSpPr>
            <p:nvPr/>
          </p:nvSpPr>
          <p:spPr bwMode="auto">
            <a:xfrm>
              <a:off x="22860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2" name="右箭头 30"/>
            <p:cNvSpPr>
              <a:spLocks noChangeArrowheads="1"/>
            </p:cNvSpPr>
            <p:nvPr/>
          </p:nvSpPr>
          <p:spPr bwMode="auto">
            <a:xfrm>
              <a:off x="302895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3" name="右箭头 31"/>
            <p:cNvSpPr>
              <a:spLocks noChangeArrowheads="1"/>
            </p:cNvSpPr>
            <p:nvPr/>
          </p:nvSpPr>
          <p:spPr bwMode="auto">
            <a:xfrm>
              <a:off x="37338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4" name="下箭头 36"/>
            <p:cNvSpPr>
              <a:spLocks noChangeArrowheads="1"/>
            </p:cNvSpPr>
            <p:nvPr/>
          </p:nvSpPr>
          <p:spPr bwMode="auto">
            <a:xfrm flipV="1">
              <a:off x="3386138" y="2981325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5" name="矩形 35"/>
            <p:cNvSpPr>
              <a:spLocks noChangeArrowheads="1"/>
            </p:cNvSpPr>
            <p:nvPr/>
          </p:nvSpPr>
          <p:spPr bwMode="auto">
            <a:xfrm>
              <a:off x="3200401" y="2244725"/>
              <a:ext cx="677863" cy="9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6600">
                  <a:latin typeface="Arial Narrow" panose="020B0606020202030204" pitchFamily="34" charset="0"/>
                </a:rPr>
                <a:t>⊕</a:t>
              </a:r>
            </a:p>
          </p:txBody>
        </p:sp>
        <p:sp>
          <p:nvSpPr>
            <p:cNvPr id="37906" name="右箭头 38"/>
            <p:cNvSpPr>
              <a:spLocks noChangeArrowheads="1"/>
            </p:cNvSpPr>
            <p:nvPr/>
          </p:nvSpPr>
          <p:spPr bwMode="auto">
            <a:xfrm>
              <a:off x="80010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7" name="右箭头 39"/>
            <p:cNvSpPr>
              <a:spLocks noChangeArrowheads="1"/>
            </p:cNvSpPr>
            <p:nvPr/>
          </p:nvSpPr>
          <p:spPr bwMode="auto">
            <a:xfrm>
              <a:off x="94488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8" name="右箭头 40"/>
            <p:cNvSpPr>
              <a:spLocks noChangeArrowheads="1"/>
            </p:cNvSpPr>
            <p:nvPr/>
          </p:nvSpPr>
          <p:spPr bwMode="auto">
            <a:xfrm>
              <a:off x="86868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09" name="矩形 41"/>
            <p:cNvSpPr>
              <a:spLocks noChangeArrowheads="1"/>
            </p:cNvSpPr>
            <p:nvPr/>
          </p:nvSpPr>
          <p:spPr bwMode="auto">
            <a:xfrm>
              <a:off x="8153401" y="2244725"/>
              <a:ext cx="677863" cy="9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6600">
                  <a:latin typeface="Arial Narrow" panose="020B0606020202030204" pitchFamily="34" charset="0"/>
                </a:rPr>
                <a:t>⊕</a:t>
              </a:r>
            </a:p>
          </p:txBody>
        </p:sp>
        <p:sp>
          <p:nvSpPr>
            <p:cNvPr id="37910" name="下箭头 44"/>
            <p:cNvSpPr>
              <a:spLocks noChangeArrowheads="1"/>
            </p:cNvSpPr>
            <p:nvPr/>
          </p:nvSpPr>
          <p:spPr bwMode="auto">
            <a:xfrm flipV="1">
              <a:off x="8339138" y="2981325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11" name="Rectangle 11"/>
            <p:cNvSpPr>
              <a:spLocks noChangeArrowheads="1"/>
            </p:cNvSpPr>
            <p:nvPr/>
          </p:nvSpPr>
          <p:spPr bwMode="gray">
            <a:xfrm>
              <a:off x="8262938" y="34671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解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密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912" name="Rectangle 11"/>
            <p:cNvSpPr>
              <a:spLocks noChangeArrowheads="1"/>
            </p:cNvSpPr>
            <p:nvPr/>
          </p:nvSpPr>
          <p:spPr bwMode="gray">
            <a:xfrm>
              <a:off x="5867400" y="3590925"/>
              <a:ext cx="457200" cy="1219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干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扰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913" name="下箭头 46"/>
            <p:cNvSpPr>
              <a:spLocks noChangeArrowheads="1"/>
            </p:cNvSpPr>
            <p:nvPr/>
          </p:nvSpPr>
          <p:spPr bwMode="auto">
            <a:xfrm flipV="1">
              <a:off x="5943600" y="3057525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14" name="Rectangle 11"/>
            <p:cNvSpPr>
              <a:spLocks noChangeArrowheads="1"/>
            </p:cNvSpPr>
            <p:nvPr/>
          </p:nvSpPr>
          <p:spPr bwMode="gray">
            <a:xfrm>
              <a:off x="480060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调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制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</a:p>
          </p:txBody>
        </p:sp>
        <p:sp>
          <p:nvSpPr>
            <p:cNvPr id="37915" name="Rectangle 11"/>
            <p:cNvSpPr>
              <a:spLocks noChangeArrowheads="1"/>
            </p:cNvSpPr>
            <p:nvPr/>
          </p:nvSpPr>
          <p:spPr bwMode="gray">
            <a:xfrm>
              <a:off x="6781800" y="176212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解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调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</a:p>
          </p:txBody>
        </p:sp>
        <p:sp>
          <p:nvSpPr>
            <p:cNvPr id="37916" name="右箭头 50"/>
            <p:cNvSpPr>
              <a:spLocks noChangeArrowheads="1"/>
            </p:cNvSpPr>
            <p:nvPr/>
          </p:nvSpPr>
          <p:spPr bwMode="auto">
            <a:xfrm>
              <a:off x="52578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17" name="右箭头 51"/>
            <p:cNvSpPr>
              <a:spLocks noChangeArrowheads="1"/>
            </p:cNvSpPr>
            <p:nvPr/>
          </p:nvSpPr>
          <p:spPr bwMode="auto">
            <a:xfrm>
              <a:off x="72390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18" name="圆柱形 32"/>
            <p:cNvSpPr>
              <a:spLocks noChangeArrowheads="1"/>
            </p:cNvSpPr>
            <p:nvPr/>
          </p:nvSpPr>
          <p:spPr bwMode="auto">
            <a:xfrm rot="5400000">
              <a:off x="5715000" y="2219325"/>
              <a:ext cx="685800" cy="990600"/>
            </a:xfrm>
            <a:prstGeom prst="can">
              <a:avLst>
                <a:gd name="adj" fmla="val 2499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19" name="右箭头 37"/>
            <p:cNvSpPr>
              <a:spLocks noChangeArrowheads="1"/>
            </p:cNvSpPr>
            <p:nvPr/>
          </p:nvSpPr>
          <p:spPr bwMode="auto">
            <a:xfrm>
              <a:off x="64770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7920" name="TextBox 34"/>
            <p:cNvSpPr txBox="1">
              <a:spLocks noChangeArrowheads="1"/>
            </p:cNvSpPr>
            <p:nvPr/>
          </p:nvSpPr>
          <p:spPr bwMode="auto">
            <a:xfrm>
              <a:off x="5562600" y="2524125"/>
              <a:ext cx="838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信道</a:t>
              </a:r>
            </a:p>
          </p:txBody>
        </p:sp>
        <p:sp>
          <p:nvSpPr>
            <p:cNvPr id="37921" name="矩形 33"/>
            <p:cNvSpPr>
              <a:spLocks noChangeArrowheads="1"/>
            </p:cNvSpPr>
            <p:nvPr/>
          </p:nvSpPr>
          <p:spPr bwMode="auto">
            <a:xfrm>
              <a:off x="4114800" y="5114926"/>
              <a:ext cx="3886200" cy="499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 dirty="0">
                  <a:latin typeface="隶书" panose="02010509060101010101" pitchFamily="49" charset="-122"/>
                  <a:ea typeface="隶书" panose="02010509060101010101" pitchFamily="49" charset="-122"/>
                </a:rPr>
                <a:t>细化的通信系统模型</a:t>
              </a:r>
            </a:p>
          </p:txBody>
        </p:sp>
        <p:sp>
          <p:nvSpPr>
            <p:cNvPr id="37922" name="右箭头 34"/>
            <p:cNvSpPr>
              <a:spLocks noChangeArrowheads="1"/>
            </p:cNvSpPr>
            <p:nvPr/>
          </p:nvSpPr>
          <p:spPr bwMode="auto">
            <a:xfrm>
              <a:off x="4495800" y="2600325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endParaRPr lang="zh-CN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C6C10D-1BA1-4E0E-B20E-F76AAF00BE6E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416522-B4DD-423A-8974-20BB1454177D}"/>
              </a:ext>
            </a:extLst>
          </p:cNvPr>
          <p:cNvGrpSpPr/>
          <p:nvPr/>
        </p:nvGrpSpPr>
        <p:grpSpPr>
          <a:xfrm>
            <a:off x="838200" y="1616074"/>
            <a:ext cx="10823713" cy="4684474"/>
            <a:chOff x="1828800" y="1752600"/>
            <a:chExt cx="8413750" cy="3831040"/>
          </a:xfrm>
        </p:grpSpPr>
        <p:sp>
          <p:nvSpPr>
            <p:cNvPr id="39942" name="Rectangle 11"/>
            <p:cNvSpPr>
              <a:spLocks noChangeArrowheads="1"/>
            </p:cNvSpPr>
            <p:nvPr/>
          </p:nvSpPr>
          <p:spPr bwMode="gray">
            <a:xfrm>
              <a:off x="1828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 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</a:p>
          </p:txBody>
        </p:sp>
        <p:sp>
          <p:nvSpPr>
            <p:cNvPr id="39943" name="Rectangle 11"/>
            <p:cNvSpPr>
              <a:spLocks noChangeArrowheads="1"/>
            </p:cNvSpPr>
            <p:nvPr/>
          </p:nvSpPr>
          <p:spPr bwMode="gray">
            <a:xfrm>
              <a:off x="2593975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44" name="Rectangle 11"/>
            <p:cNvSpPr>
              <a:spLocks noChangeArrowheads="1"/>
            </p:cNvSpPr>
            <p:nvPr/>
          </p:nvSpPr>
          <p:spPr bwMode="gray">
            <a:xfrm>
              <a:off x="40386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道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45" name="Rectangle 11"/>
            <p:cNvSpPr>
              <a:spLocks noChangeArrowheads="1"/>
            </p:cNvSpPr>
            <p:nvPr/>
          </p:nvSpPr>
          <p:spPr bwMode="gray">
            <a:xfrm>
              <a:off x="3309938" y="35052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保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密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46" name="Rectangle 11"/>
            <p:cNvSpPr>
              <a:spLocks noChangeArrowheads="1"/>
            </p:cNvSpPr>
            <p:nvPr/>
          </p:nvSpPr>
          <p:spPr bwMode="gray">
            <a:xfrm>
              <a:off x="89916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47" name="Rectangle 11"/>
            <p:cNvSpPr>
              <a:spLocks noChangeArrowheads="1"/>
            </p:cNvSpPr>
            <p:nvPr/>
          </p:nvSpPr>
          <p:spPr bwMode="gray">
            <a:xfrm>
              <a:off x="7543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道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48" name="Rectangle 11"/>
            <p:cNvSpPr>
              <a:spLocks noChangeArrowheads="1"/>
            </p:cNvSpPr>
            <p:nvPr/>
          </p:nvSpPr>
          <p:spPr bwMode="gray">
            <a:xfrm>
              <a:off x="978535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 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宿</a:t>
              </a:r>
            </a:p>
          </p:txBody>
        </p:sp>
        <p:sp>
          <p:nvSpPr>
            <p:cNvPr id="39949" name="右箭头 29"/>
            <p:cNvSpPr>
              <a:spLocks noChangeArrowheads="1"/>
            </p:cNvSpPr>
            <p:nvPr/>
          </p:nvSpPr>
          <p:spPr bwMode="auto">
            <a:xfrm>
              <a:off x="2286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0" name="右箭头 30"/>
            <p:cNvSpPr>
              <a:spLocks noChangeArrowheads="1"/>
            </p:cNvSpPr>
            <p:nvPr/>
          </p:nvSpPr>
          <p:spPr bwMode="auto">
            <a:xfrm>
              <a:off x="302895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1" name="右箭头 31"/>
            <p:cNvSpPr>
              <a:spLocks noChangeArrowheads="1"/>
            </p:cNvSpPr>
            <p:nvPr/>
          </p:nvSpPr>
          <p:spPr bwMode="auto">
            <a:xfrm>
              <a:off x="3733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2" name="下箭头 36"/>
            <p:cNvSpPr>
              <a:spLocks noChangeArrowheads="1"/>
            </p:cNvSpPr>
            <p:nvPr/>
          </p:nvSpPr>
          <p:spPr bwMode="auto">
            <a:xfrm flipV="1">
              <a:off x="3386138" y="2971800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3" name="矩形 35"/>
            <p:cNvSpPr>
              <a:spLocks noChangeArrowheads="1"/>
            </p:cNvSpPr>
            <p:nvPr/>
          </p:nvSpPr>
          <p:spPr bwMode="auto">
            <a:xfrm>
              <a:off x="3200401" y="2235200"/>
              <a:ext cx="677863" cy="906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6600">
                  <a:latin typeface="Arial Narrow" panose="020B0606020202030204" pitchFamily="34" charset="0"/>
                </a:rPr>
                <a:t>⊕</a:t>
              </a:r>
            </a:p>
          </p:txBody>
        </p:sp>
        <p:sp>
          <p:nvSpPr>
            <p:cNvPr id="39954" name="右箭头 38"/>
            <p:cNvSpPr>
              <a:spLocks noChangeArrowheads="1"/>
            </p:cNvSpPr>
            <p:nvPr/>
          </p:nvSpPr>
          <p:spPr bwMode="auto">
            <a:xfrm>
              <a:off x="8001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5" name="右箭头 39"/>
            <p:cNvSpPr>
              <a:spLocks noChangeArrowheads="1"/>
            </p:cNvSpPr>
            <p:nvPr/>
          </p:nvSpPr>
          <p:spPr bwMode="auto">
            <a:xfrm>
              <a:off x="9448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6" name="右箭头 40"/>
            <p:cNvSpPr>
              <a:spLocks noChangeArrowheads="1"/>
            </p:cNvSpPr>
            <p:nvPr/>
          </p:nvSpPr>
          <p:spPr bwMode="auto">
            <a:xfrm>
              <a:off x="8686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7" name="矩形 41"/>
            <p:cNvSpPr>
              <a:spLocks noChangeArrowheads="1"/>
            </p:cNvSpPr>
            <p:nvPr/>
          </p:nvSpPr>
          <p:spPr bwMode="auto">
            <a:xfrm>
              <a:off x="8153401" y="2235200"/>
              <a:ext cx="677863" cy="906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6600">
                  <a:latin typeface="Arial Narrow" panose="020B0606020202030204" pitchFamily="34" charset="0"/>
                </a:rPr>
                <a:t>⊕</a:t>
              </a:r>
            </a:p>
          </p:txBody>
        </p:sp>
        <p:sp>
          <p:nvSpPr>
            <p:cNvPr id="39958" name="下箭头 44"/>
            <p:cNvSpPr>
              <a:spLocks noChangeArrowheads="1"/>
            </p:cNvSpPr>
            <p:nvPr/>
          </p:nvSpPr>
          <p:spPr bwMode="auto">
            <a:xfrm flipV="1">
              <a:off x="8339138" y="2971800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59" name="Rectangle 11"/>
            <p:cNvSpPr>
              <a:spLocks noChangeArrowheads="1"/>
            </p:cNvSpPr>
            <p:nvPr/>
          </p:nvSpPr>
          <p:spPr bwMode="gray">
            <a:xfrm>
              <a:off x="8262938" y="345757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解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密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60" name="Rectangle 11"/>
            <p:cNvSpPr>
              <a:spLocks noChangeArrowheads="1"/>
            </p:cNvSpPr>
            <p:nvPr/>
          </p:nvSpPr>
          <p:spPr bwMode="gray">
            <a:xfrm>
              <a:off x="5867400" y="3581400"/>
              <a:ext cx="457200" cy="1219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干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扰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961" name="下箭头 46"/>
            <p:cNvSpPr>
              <a:spLocks noChangeArrowheads="1"/>
            </p:cNvSpPr>
            <p:nvPr/>
          </p:nvSpPr>
          <p:spPr bwMode="auto">
            <a:xfrm flipV="1">
              <a:off x="5943600" y="3048000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62" name="Rectangle 11"/>
            <p:cNvSpPr>
              <a:spLocks noChangeArrowheads="1"/>
            </p:cNvSpPr>
            <p:nvPr/>
          </p:nvSpPr>
          <p:spPr bwMode="gray">
            <a:xfrm>
              <a:off x="48006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调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制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</a:p>
          </p:txBody>
        </p:sp>
        <p:sp>
          <p:nvSpPr>
            <p:cNvPr id="39963" name="Rectangle 11"/>
            <p:cNvSpPr>
              <a:spLocks noChangeArrowheads="1"/>
            </p:cNvSpPr>
            <p:nvPr/>
          </p:nvSpPr>
          <p:spPr bwMode="gray">
            <a:xfrm>
              <a:off x="6781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解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调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</a:p>
          </p:txBody>
        </p:sp>
        <p:sp>
          <p:nvSpPr>
            <p:cNvPr id="39964" name="右箭头 50"/>
            <p:cNvSpPr>
              <a:spLocks noChangeArrowheads="1"/>
            </p:cNvSpPr>
            <p:nvPr/>
          </p:nvSpPr>
          <p:spPr bwMode="auto">
            <a:xfrm>
              <a:off x="5257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65" name="右箭头 51"/>
            <p:cNvSpPr>
              <a:spLocks noChangeArrowheads="1"/>
            </p:cNvSpPr>
            <p:nvPr/>
          </p:nvSpPr>
          <p:spPr bwMode="auto">
            <a:xfrm>
              <a:off x="7239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66" name="圆柱形 32"/>
            <p:cNvSpPr>
              <a:spLocks noChangeArrowheads="1"/>
            </p:cNvSpPr>
            <p:nvPr/>
          </p:nvSpPr>
          <p:spPr bwMode="auto">
            <a:xfrm rot="5400000">
              <a:off x="5715000" y="2209800"/>
              <a:ext cx="685800" cy="990600"/>
            </a:xfrm>
            <a:prstGeom prst="can">
              <a:avLst>
                <a:gd name="adj" fmla="val 2499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67" name="右箭头 37"/>
            <p:cNvSpPr>
              <a:spLocks noChangeArrowheads="1"/>
            </p:cNvSpPr>
            <p:nvPr/>
          </p:nvSpPr>
          <p:spPr bwMode="auto">
            <a:xfrm>
              <a:off x="6477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39968" name="TextBox 34"/>
            <p:cNvSpPr txBox="1">
              <a:spLocks noChangeArrowheads="1"/>
            </p:cNvSpPr>
            <p:nvPr/>
          </p:nvSpPr>
          <p:spPr bwMode="auto">
            <a:xfrm>
              <a:off x="5562600" y="2514600"/>
              <a:ext cx="838200" cy="37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信道</a:t>
              </a:r>
            </a:p>
          </p:txBody>
        </p:sp>
        <p:sp>
          <p:nvSpPr>
            <p:cNvPr id="39969" name="矩形 33"/>
            <p:cNvSpPr>
              <a:spLocks noChangeArrowheads="1"/>
            </p:cNvSpPr>
            <p:nvPr/>
          </p:nvSpPr>
          <p:spPr bwMode="auto">
            <a:xfrm>
              <a:off x="4114800" y="5105401"/>
              <a:ext cx="3886200" cy="478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>
                  <a:latin typeface="隶书" panose="02010509060101010101" pitchFamily="49" charset="-122"/>
                  <a:ea typeface="隶书" panose="02010509060101010101" pitchFamily="49" charset="-122"/>
                </a:rPr>
                <a:t>细化的通信系统模型</a:t>
              </a:r>
            </a:p>
          </p:txBody>
        </p:sp>
        <p:sp>
          <p:nvSpPr>
            <p:cNvPr id="39970" name="右箭头 34"/>
            <p:cNvSpPr>
              <a:spLocks noChangeArrowheads="1"/>
            </p:cNvSpPr>
            <p:nvPr/>
          </p:nvSpPr>
          <p:spPr bwMode="auto">
            <a:xfrm>
              <a:off x="4495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r>
              <a:rPr lang="en-US" altLang="zh-CN" dirty="0"/>
              <a:t>——</a:t>
            </a:r>
            <a:r>
              <a:rPr lang="zh-CN" altLang="en-US" sz="2400" dirty="0"/>
              <a:t>信源编码的主要目的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14AB9B-6649-457B-8371-D96AFD8ABC48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419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C26918-858D-48BB-BDFC-28D74281CBE0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133600" y="5334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2400" b="1" kern="0" dirty="0"/>
          </a:p>
        </p:txBody>
      </p:sp>
      <p:pic>
        <p:nvPicPr>
          <p:cNvPr id="41991" name="Picture 11" descr="H:\课程\PPT\图片等\范冰冰-相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25757"/>
            <a:ext cx="27432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流程图: 过程 10"/>
          <p:cNvSpPr>
            <a:spLocks noChangeArrowheads="1"/>
          </p:cNvSpPr>
          <p:nvPr/>
        </p:nvSpPr>
        <p:spPr bwMode="auto">
          <a:xfrm>
            <a:off x="5194852" y="3579882"/>
            <a:ext cx="4648200" cy="914400"/>
          </a:xfrm>
          <a:prstGeom prst="flowChartProcess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 Narrow" panose="020B0606020202030204" pitchFamily="34" charset="0"/>
              </a:rPr>
              <a:t>信          道</a:t>
            </a:r>
          </a:p>
        </p:txBody>
      </p:sp>
      <p:sp>
        <p:nvSpPr>
          <p:cNvPr id="41993" name="椭圆形标注 11"/>
          <p:cNvSpPr>
            <a:spLocks noChangeArrowheads="1"/>
          </p:cNvSpPr>
          <p:nvPr/>
        </p:nvSpPr>
        <p:spPr bwMode="auto">
          <a:xfrm>
            <a:off x="4419599" y="1828800"/>
            <a:ext cx="2034209" cy="725557"/>
          </a:xfrm>
          <a:prstGeom prst="wedgeEllipseCallout">
            <a:avLst>
              <a:gd name="adj1" fmla="val -90398"/>
              <a:gd name="adj2" fmla="val 169023"/>
            </a:avLst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过不去！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r>
              <a:rPr lang="en-US" altLang="zh-CN" dirty="0"/>
              <a:t>——</a:t>
            </a:r>
            <a:r>
              <a:rPr lang="zh-CN" altLang="en-US" sz="2400" dirty="0"/>
              <a:t>信源编码的主要目的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14AB9B-6649-457B-8371-D96AFD8ABC48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D9560F-29B0-4557-93F8-199EA98ECDFC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40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895600" y="5287619"/>
            <a:ext cx="708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 Narrow" panose="020B0606020202030204" pitchFamily="34" charset="0"/>
              </a:rPr>
              <a:t>压缩！使信号能够更加有效地传输信息！</a:t>
            </a:r>
          </a:p>
        </p:txBody>
      </p:sp>
      <p:pic>
        <p:nvPicPr>
          <p:cNvPr id="31755" name="Picture 11" descr="H:\课程\PPT\图片等\范冰冰-相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3611218"/>
            <a:ext cx="6334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流程图: 过程 10"/>
          <p:cNvSpPr>
            <a:spLocks noChangeArrowheads="1"/>
          </p:cNvSpPr>
          <p:nvPr/>
        </p:nvSpPr>
        <p:spPr bwMode="auto">
          <a:xfrm>
            <a:off x="4114800" y="3458818"/>
            <a:ext cx="4648200" cy="914400"/>
          </a:xfrm>
          <a:prstGeom prst="flowChartProcess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 Narrow" panose="020B0606020202030204" pitchFamily="34" charset="0"/>
              </a:rPr>
              <a:t>信          道</a:t>
            </a:r>
          </a:p>
        </p:txBody>
      </p:sp>
      <p:sp>
        <p:nvSpPr>
          <p:cNvPr id="33802" name="椭圆形标注 11"/>
          <p:cNvSpPr>
            <a:spLocks noChangeArrowheads="1"/>
          </p:cNvSpPr>
          <p:nvPr/>
        </p:nvSpPr>
        <p:spPr bwMode="auto">
          <a:xfrm>
            <a:off x="3505200" y="1782418"/>
            <a:ext cx="3048000" cy="533400"/>
          </a:xfrm>
          <a:prstGeom prst="wedgeEllipseCallout">
            <a:avLst>
              <a:gd name="adj1" fmla="val -46556"/>
              <a:gd name="adj2" fmla="val 279227"/>
            </a:avLst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呵呵，这样就能过去啦！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6405 0.005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1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80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endParaRPr lang="zh-CN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460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0141DAE-9D0A-475A-8BAE-F0E34A90A845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6BF4-B350-4D58-B539-723B3B10D4BF}"/>
              </a:ext>
            </a:extLst>
          </p:cNvPr>
          <p:cNvGrpSpPr/>
          <p:nvPr/>
        </p:nvGrpSpPr>
        <p:grpSpPr>
          <a:xfrm>
            <a:off x="940904" y="1752600"/>
            <a:ext cx="10412896" cy="4566397"/>
            <a:chOff x="1828800" y="1752600"/>
            <a:chExt cx="8413750" cy="3845222"/>
          </a:xfrm>
        </p:grpSpPr>
        <p:sp>
          <p:nvSpPr>
            <p:cNvPr id="46086" name="Rectangle 11"/>
            <p:cNvSpPr>
              <a:spLocks noChangeArrowheads="1"/>
            </p:cNvSpPr>
            <p:nvPr/>
          </p:nvSpPr>
          <p:spPr bwMode="gray">
            <a:xfrm>
              <a:off x="2590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087" name="Rectangle 11"/>
            <p:cNvSpPr>
              <a:spLocks noChangeArrowheads="1"/>
            </p:cNvSpPr>
            <p:nvPr/>
          </p:nvSpPr>
          <p:spPr bwMode="gray">
            <a:xfrm>
              <a:off x="40386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道</a:t>
              </a:r>
              <a:endPara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 dirty="0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088" name="Rectangle 11"/>
            <p:cNvSpPr>
              <a:spLocks noChangeArrowheads="1"/>
            </p:cNvSpPr>
            <p:nvPr/>
          </p:nvSpPr>
          <p:spPr bwMode="gray">
            <a:xfrm>
              <a:off x="1828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 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</a:p>
          </p:txBody>
        </p:sp>
        <p:sp>
          <p:nvSpPr>
            <p:cNvPr id="46089" name="Rectangle 11"/>
            <p:cNvSpPr>
              <a:spLocks noChangeArrowheads="1"/>
            </p:cNvSpPr>
            <p:nvPr/>
          </p:nvSpPr>
          <p:spPr bwMode="gray">
            <a:xfrm>
              <a:off x="3309938" y="35052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保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密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090" name="Rectangle 11"/>
            <p:cNvSpPr>
              <a:spLocks noChangeArrowheads="1"/>
            </p:cNvSpPr>
            <p:nvPr/>
          </p:nvSpPr>
          <p:spPr bwMode="gray">
            <a:xfrm>
              <a:off x="89916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091" name="Rectangle 11"/>
            <p:cNvSpPr>
              <a:spLocks noChangeArrowheads="1"/>
            </p:cNvSpPr>
            <p:nvPr/>
          </p:nvSpPr>
          <p:spPr bwMode="gray">
            <a:xfrm>
              <a:off x="7543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道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092" name="Rectangle 11"/>
            <p:cNvSpPr>
              <a:spLocks noChangeArrowheads="1"/>
            </p:cNvSpPr>
            <p:nvPr/>
          </p:nvSpPr>
          <p:spPr bwMode="gray">
            <a:xfrm>
              <a:off x="978535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 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宿</a:t>
              </a:r>
            </a:p>
          </p:txBody>
        </p:sp>
        <p:sp>
          <p:nvSpPr>
            <p:cNvPr id="46093" name="右箭头 29"/>
            <p:cNvSpPr>
              <a:spLocks noChangeArrowheads="1"/>
            </p:cNvSpPr>
            <p:nvPr/>
          </p:nvSpPr>
          <p:spPr bwMode="auto">
            <a:xfrm>
              <a:off x="2286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094" name="右箭头 30"/>
            <p:cNvSpPr>
              <a:spLocks noChangeArrowheads="1"/>
            </p:cNvSpPr>
            <p:nvPr/>
          </p:nvSpPr>
          <p:spPr bwMode="auto">
            <a:xfrm>
              <a:off x="302895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095" name="右箭头 31"/>
            <p:cNvSpPr>
              <a:spLocks noChangeArrowheads="1"/>
            </p:cNvSpPr>
            <p:nvPr/>
          </p:nvSpPr>
          <p:spPr bwMode="auto">
            <a:xfrm>
              <a:off x="3733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096" name="下箭头 36"/>
            <p:cNvSpPr>
              <a:spLocks noChangeArrowheads="1"/>
            </p:cNvSpPr>
            <p:nvPr/>
          </p:nvSpPr>
          <p:spPr bwMode="auto">
            <a:xfrm flipV="1">
              <a:off x="3386138" y="2971800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097" name="矩形 35"/>
            <p:cNvSpPr>
              <a:spLocks noChangeArrowheads="1"/>
            </p:cNvSpPr>
            <p:nvPr/>
          </p:nvSpPr>
          <p:spPr bwMode="auto">
            <a:xfrm>
              <a:off x="3200401" y="2235200"/>
              <a:ext cx="677863" cy="933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6600">
                  <a:latin typeface="Arial Narrow" panose="020B0606020202030204" pitchFamily="34" charset="0"/>
                </a:rPr>
                <a:t>⊕</a:t>
              </a:r>
            </a:p>
          </p:txBody>
        </p:sp>
        <p:sp>
          <p:nvSpPr>
            <p:cNvPr id="46098" name="右箭头 38"/>
            <p:cNvSpPr>
              <a:spLocks noChangeArrowheads="1"/>
            </p:cNvSpPr>
            <p:nvPr/>
          </p:nvSpPr>
          <p:spPr bwMode="auto">
            <a:xfrm>
              <a:off x="8001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099" name="右箭头 39"/>
            <p:cNvSpPr>
              <a:spLocks noChangeArrowheads="1"/>
            </p:cNvSpPr>
            <p:nvPr/>
          </p:nvSpPr>
          <p:spPr bwMode="auto">
            <a:xfrm>
              <a:off x="9448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00" name="右箭头 40"/>
            <p:cNvSpPr>
              <a:spLocks noChangeArrowheads="1"/>
            </p:cNvSpPr>
            <p:nvPr/>
          </p:nvSpPr>
          <p:spPr bwMode="auto">
            <a:xfrm>
              <a:off x="8686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01" name="矩形 41"/>
            <p:cNvSpPr>
              <a:spLocks noChangeArrowheads="1"/>
            </p:cNvSpPr>
            <p:nvPr/>
          </p:nvSpPr>
          <p:spPr bwMode="auto">
            <a:xfrm>
              <a:off x="8153401" y="2235200"/>
              <a:ext cx="677863" cy="933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6600">
                  <a:latin typeface="Arial Narrow" panose="020B0606020202030204" pitchFamily="34" charset="0"/>
                </a:rPr>
                <a:t>⊕</a:t>
              </a:r>
            </a:p>
          </p:txBody>
        </p:sp>
        <p:sp>
          <p:nvSpPr>
            <p:cNvPr id="46102" name="下箭头 44"/>
            <p:cNvSpPr>
              <a:spLocks noChangeArrowheads="1"/>
            </p:cNvSpPr>
            <p:nvPr/>
          </p:nvSpPr>
          <p:spPr bwMode="auto">
            <a:xfrm flipV="1">
              <a:off x="8339138" y="2971800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03" name="Rectangle 11"/>
            <p:cNvSpPr>
              <a:spLocks noChangeArrowheads="1"/>
            </p:cNvSpPr>
            <p:nvPr/>
          </p:nvSpPr>
          <p:spPr bwMode="gray">
            <a:xfrm>
              <a:off x="8262938" y="3457575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解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密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码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104" name="Rectangle 11"/>
            <p:cNvSpPr>
              <a:spLocks noChangeArrowheads="1"/>
            </p:cNvSpPr>
            <p:nvPr/>
          </p:nvSpPr>
          <p:spPr bwMode="gray">
            <a:xfrm>
              <a:off x="5867400" y="3581400"/>
              <a:ext cx="457200" cy="1219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干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扰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源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105" name="下箭头 46"/>
            <p:cNvSpPr>
              <a:spLocks noChangeArrowheads="1"/>
            </p:cNvSpPr>
            <p:nvPr/>
          </p:nvSpPr>
          <p:spPr bwMode="auto">
            <a:xfrm flipV="1">
              <a:off x="5943600" y="3048000"/>
              <a:ext cx="304800" cy="533400"/>
            </a:xfrm>
            <a:prstGeom prst="downArrow">
              <a:avLst>
                <a:gd name="adj1" fmla="val 50000"/>
                <a:gd name="adj2" fmla="val 4999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06" name="Rectangle 11"/>
            <p:cNvSpPr>
              <a:spLocks noChangeArrowheads="1"/>
            </p:cNvSpPr>
            <p:nvPr/>
          </p:nvSpPr>
          <p:spPr bwMode="gray">
            <a:xfrm>
              <a:off x="48006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调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制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</a:p>
          </p:txBody>
        </p:sp>
        <p:sp>
          <p:nvSpPr>
            <p:cNvPr id="46107" name="Rectangle 11"/>
            <p:cNvSpPr>
              <a:spLocks noChangeArrowheads="1"/>
            </p:cNvSpPr>
            <p:nvPr/>
          </p:nvSpPr>
          <p:spPr bwMode="gray">
            <a:xfrm>
              <a:off x="6781800" y="1752600"/>
              <a:ext cx="457200" cy="1981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解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调</a:t>
              </a:r>
              <a:endParaRPr lang="en-US" altLang="zh-CN" sz="2400" b="1">
                <a:solidFill>
                  <a:srgbClr val="FFFF00"/>
                </a:solidFill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器</a:t>
              </a:r>
            </a:p>
          </p:txBody>
        </p:sp>
        <p:sp>
          <p:nvSpPr>
            <p:cNvPr id="46108" name="右箭头 50"/>
            <p:cNvSpPr>
              <a:spLocks noChangeArrowheads="1"/>
            </p:cNvSpPr>
            <p:nvPr/>
          </p:nvSpPr>
          <p:spPr bwMode="auto">
            <a:xfrm>
              <a:off x="5257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09" name="右箭头 51"/>
            <p:cNvSpPr>
              <a:spLocks noChangeArrowheads="1"/>
            </p:cNvSpPr>
            <p:nvPr/>
          </p:nvSpPr>
          <p:spPr bwMode="auto">
            <a:xfrm>
              <a:off x="7239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10" name="圆柱形 32"/>
            <p:cNvSpPr>
              <a:spLocks noChangeArrowheads="1"/>
            </p:cNvSpPr>
            <p:nvPr/>
          </p:nvSpPr>
          <p:spPr bwMode="auto">
            <a:xfrm rot="5400000">
              <a:off x="5715000" y="2209800"/>
              <a:ext cx="685800" cy="990600"/>
            </a:xfrm>
            <a:prstGeom prst="can">
              <a:avLst>
                <a:gd name="adj" fmla="val 2499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11" name="右箭头 37"/>
            <p:cNvSpPr>
              <a:spLocks noChangeArrowheads="1"/>
            </p:cNvSpPr>
            <p:nvPr/>
          </p:nvSpPr>
          <p:spPr bwMode="auto">
            <a:xfrm>
              <a:off x="64770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  <p:sp>
          <p:nvSpPr>
            <p:cNvPr id="46112" name="TextBox 34"/>
            <p:cNvSpPr txBox="1">
              <a:spLocks noChangeArrowheads="1"/>
            </p:cNvSpPr>
            <p:nvPr/>
          </p:nvSpPr>
          <p:spPr bwMode="auto">
            <a:xfrm>
              <a:off x="5562600" y="2514600"/>
              <a:ext cx="838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信道</a:t>
              </a:r>
            </a:p>
          </p:txBody>
        </p:sp>
        <p:sp>
          <p:nvSpPr>
            <p:cNvPr id="46113" name="矩形 33"/>
            <p:cNvSpPr>
              <a:spLocks noChangeArrowheads="1"/>
            </p:cNvSpPr>
            <p:nvPr/>
          </p:nvSpPr>
          <p:spPr bwMode="auto">
            <a:xfrm>
              <a:off x="4114800" y="5105401"/>
              <a:ext cx="3886200" cy="49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>
                  <a:latin typeface="隶书" panose="02010509060101010101" pitchFamily="49" charset="-122"/>
                  <a:ea typeface="隶书" panose="02010509060101010101" pitchFamily="49" charset="-122"/>
                </a:rPr>
                <a:t>细化的通信系统模型</a:t>
              </a:r>
            </a:p>
          </p:txBody>
        </p:sp>
        <p:sp>
          <p:nvSpPr>
            <p:cNvPr id="46114" name="右箭头 34"/>
            <p:cNvSpPr>
              <a:spLocks noChangeArrowheads="1"/>
            </p:cNvSpPr>
            <p:nvPr/>
          </p:nvSpPr>
          <p:spPr bwMode="auto">
            <a:xfrm>
              <a:off x="4495800" y="2590800"/>
              <a:ext cx="323850" cy="304800"/>
            </a:xfrm>
            <a:prstGeom prst="rightArrow">
              <a:avLst>
                <a:gd name="adj1" fmla="val 50000"/>
                <a:gd name="adj2" fmla="val 49977"/>
              </a:avLst>
            </a:prstGeom>
            <a:solidFill>
              <a:srgbClr val="F2A1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Arial Narrow" panose="020B060602020203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r>
              <a:rPr lang="en-US" altLang="zh-CN" dirty="0"/>
              <a:t>——</a:t>
            </a:r>
            <a:r>
              <a:rPr lang="zh-CN" altLang="en-US" sz="2400" dirty="0"/>
              <a:t>信道编码的主要目的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14AB9B-6649-457B-8371-D96AFD8ABC48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98555CE-9A8E-4F08-AF63-DADF8BC30513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40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133600" y="5334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2400" b="1" kern="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299252" y="4277140"/>
            <a:ext cx="708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 Narrow" panose="020B0606020202030204" pitchFamily="34" charset="0"/>
              </a:rPr>
              <a:t>纠错！使信号能够更加可靠地传输信息！</a:t>
            </a:r>
          </a:p>
        </p:txBody>
      </p:sp>
      <p:sp>
        <p:nvSpPr>
          <p:cNvPr id="48136" name="流程图: 过程 10"/>
          <p:cNvSpPr>
            <a:spLocks noChangeArrowheads="1"/>
          </p:cNvSpPr>
          <p:nvPr/>
        </p:nvSpPr>
        <p:spPr bwMode="auto">
          <a:xfrm>
            <a:off x="3518452" y="2448339"/>
            <a:ext cx="4648200" cy="914400"/>
          </a:xfrm>
          <a:prstGeom prst="flowChartProcess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Arial Narrow" panose="020B0606020202030204" pitchFamily="34" charset="0"/>
              </a:rPr>
              <a:t>信          道</a:t>
            </a:r>
          </a:p>
        </p:txBody>
      </p:sp>
      <p:sp>
        <p:nvSpPr>
          <p:cNvPr id="48137" name="TextBox 9"/>
          <p:cNvSpPr txBox="1">
            <a:spLocks noChangeArrowheads="1"/>
          </p:cNvSpPr>
          <p:nvPr/>
        </p:nvSpPr>
        <p:spPr bwMode="auto">
          <a:xfrm>
            <a:off x="1918252" y="2524540"/>
            <a:ext cx="144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 Narrow" panose="020B0606020202030204" pitchFamily="34" charset="0"/>
              </a:rPr>
              <a:t>“</a:t>
            </a:r>
            <a:r>
              <a:rPr lang="zh-CN" altLang="en-US" sz="2400" b="1">
                <a:solidFill>
                  <a:srgbClr val="C00000"/>
                </a:solidFill>
                <a:latin typeface="Arial Narrow" panose="020B0606020202030204" pitchFamily="34" charset="0"/>
              </a:rPr>
              <a:t>今</a:t>
            </a:r>
            <a:r>
              <a:rPr lang="zh-CN" altLang="en-US" sz="2400">
                <a:latin typeface="Arial Narrow" panose="020B0606020202030204" pitchFamily="34" charset="0"/>
              </a:rPr>
              <a:t>天</a:t>
            </a:r>
            <a:r>
              <a:rPr lang="en-US" altLang="zh-CN" sz="2400">
                <a:latin typeface="Arial Narrow" panose="020B0606020202030204" pitchFamily="34" charset="0"/>
              </a:rPr>
              <a:t>12</a:t>
            </a:r>
            <a:r>
              <a:rPr lang="zh-CN" altLang="en-US" sz="2400">
                <a:latin typeface="Arial Narrow" panose="020B0606020202030204" pitchFamily="34" charset="0"/>
              </a:rPr>
              <a:t>点见面！”</a:t>
            </a:r>
          </a:p>
        </p:txBody>
      </p:sp>
      <p:sp>
        <p:nvSpPr>
          <p:cNvPr id="48138" name="TextBox 10"/>
          <p:cNvSpPr txBox="1">
            <a:spLocks noChangeArrowheads="1"/>
          </p:cNvSpPr>
          <p:nvPr/>
        </p:nvSpPr>
        <p:spPr bwMode="auto">
          <a:xfrm>
            <a:off x="8242852" y="2524540"/>
            <a:ext cx="1600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 Narrow" panose="020B0606020202030204" pitchFamily="34" charset="0"/>
              </a:rPr>
              <a:t>“</a:t>
            </a:r>
            <a:r>
              <a:rPr lang="zh-CN" altLang="en-US" sz="2400" b="1">
                <a:solidFill>
                  <a:srgbClr val="C00000"/>
                </a:solidFill>
                <a:latin typeface="Arial Narrow" panose="020B0606020202030204" pitchFamily="34" charset="0"/>
              </a:rPr>
              <a:t>明</a:t>
            </a:r>
            <a:r>
              <a:rPr lang="zh-CN" altLang="en-US" sz="2400">
                <a:latin typeface="Arial Narrow" panose="020B0606020202030204" pitchFamily="34" charset="0"/>
              </a:rPr>
              <a:t>天</a:t>
            </a:r>
            <a:r>
              <a:rPr lang="en-US" altLang="zh-CN" sz="2400">
                <a:latin typeface="Arial Narrow" panose="020B0606020202030204" pitchFamily="34" charset="0"/>
              </a:rPr>
              <a:t>12</a:t>
            </a:r>
            <a:r>
              <a:rPr lang="zh-CN" altLang="en-US" sz="2400">
                <a:latin typeface="Arial Narrow" panose="020B0606020202030204" pitchFamily="34" charset="0"/>
              </a:rPr>
              <a:t>点见面！”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0A1A1-9AE9-42BB-9427-69D76694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/>
              <a:t>4.2  </a:t>
            </a:r>
            <a:r>
              <a:rPr lang="zh-CN" altLang="en-US" kern="0" dirty="0"/>
              <a:t>通信系统模型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F3CF12-BCE0-427D-BA36-84509884F098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400"/>
          </a:p>
        </p:txBody>
      </p:sp>
      <p:sp>
        <p:nvSpPr>
          <p:cNvPr id="50181" name="Rectangle 11"/>
          <p:cNvSpPr>
            <a:spLocks noChangeArrowheads="1"/>
          </p:cNvSpPr>
          <p:nvPr/>
        </p:nvSpPr>
        <p:spPr bwMode="gray">
          <a:xfrm>
            <a:off x="18288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</a:p>
        </p:txBody>
      </p:sp>
      <p:sp>
        <p:nvSpPr>
          <p:cNvPr id="50182" name="Rectangle 11"/>
          <p:cNvSpPr>
            <a:spLocks noChangeArrowheads="1"/>
          </p:cNvSpPr>
          <p:nvPr/>
        </p:nvSpPr>
        <p:spPr bwMode="gray">
          <a:xfrm>
            <a:off x="2593975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编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183" name="Rectangle 11"/>
          <p:cNvSpPr>
            <a:spLocks noChangeArrowheads="1"/>
          </p:cNvSpPr>
          <p:nvPr/>
        </p:nvSpPr>
        <p:spPr bwMode="gray">
          <a:xfrm>
            <a:off x="40386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道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编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184" name="Rectangle 11"/>
          <p:cNvSpPr>
            <a:spLocks noChangeArrowheads="1"/>
          </p:cNvSpPr>
          <p:nvPr/>
        </p:nvSpPr>
        <p:spPr bwMode="gray">
          <a:xfrm>
            <a:off x="3309938" y="35052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保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密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编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185" name="Rectangle 11"/>
          <p:cNvSpPr>
            <a:spLocks noChangeArrowheads="1"/>
          </p:cNvSpPr>
          <p:nvPr/>
        </p:nvSpPr>
        <p:spPr bwMode="gray">
          <a:xfrm>
            <a:off x="89916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译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186" name="Rectangle 11"/>
          <p:cNvSpPr>
            <a:spLocks noChangeArrowheads="1"/>
          </p:cNvSpPr>
          <p:nvPr/>
        </p:nvSpPr>
        <p:spPr bwMode="gray">
          <a:xfrm>
            <a:off x="75438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道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译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gray">
          <a:xfrm>
            <a:off x="978535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宿</a:t>
            </a:r>
          </a:p>
        </p:txBody>
      </p:sp>
      <p:sp>
        <p:nvSpPr>
          <p:cNvPr id="50188" name="右箭头 29"/>
          <p:cNvSpPr>
            <a:spLocks noChangeArrowheads="1"/>
          </p:cNvSpPr>
          <p:nvPr/>
        </p:nvSpPr>
        <p:spPr bwMode="auto">
          <a:xfrm>
            <a:off x="2286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89" name="右箭头 30"/>
          <p:cNvSpPr>
            <a:spLocks noChangeArrowheads="1"/>
          </p:cNvSpPr>
          <p:nvPr/>
        </p:nvSpPr>
        <p:spPr bwMode="auto">
          <a:xfrm>
            <a:off x="302895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0" name="右箭头 31"/>
          <p:cNvSpPr>
            <a:spLocks noChangeArrowheads="1"/>
          </p:cNvSpPr>
          <p:nvPr/>
        </p:nvSpPr>
        <p:spPr bwMode="auto">
          <a:xfrm>
            <a:off x="3733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1" name="下箭头 36"/>
          <p:cNvSpPr>
            <a:spLocks noChangeArrowheads="1"/>
          </p:cNvSpPr>
          <p:nvPr/>
        </p:nvSpPr>
        <p:spPr bwMode="auto">
          <a:xfrm flipV="1">
            <a:off x="3386138" y="2971800"/>
            <a:ext cx="304800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2" name="矩形 35"/>
          <p:cNvSpPr>
            <a:spLocks noChangeArrowheads="1"/>
          </p:cNvSpPr>
          <p:nvPr/>
        </p:nvSpPr>
        <p:spPr bwMode="auto">
          <a:xfrm>
            <a:off x="3200401" y="2235200"/>
            <a:ext cx="6778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000">
                <a:latin typeface="Arial Narrow" panose="020B0606020202030204" pitchFamily="34" charset="0"/>
              </a:rPr>
              <a:t>⊕</a:t>
            </a:r>
          </a:p>
        </p:txBody>
      </p:sp>
      <p:sp>
        <p:nvSpPr>
          <p:cNvPr id="50193" name="右箭头 38"/>
          <p:cNvSpPr>
            <a:spLocks noChangeArrowheads="1"/>
          </p:cNvSpPr>
          <p:nvPr/>
        </p:nvSpPr>
        <p:spPr bwMode="auto">
          <a:xfrm>
            <a:off x="8001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4" name="右箭头 39"/>
          <p:cNvSpPr>
            <a:spLocks noChangeArrowheads="1"/>
          </p:cNvSpPr>
          <p:nvPr/>
        </p:nvSpPr>
        <p:spPr bwMode="auto">
          <a:xfrm>
            <a:off x="9448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5" name="右箭头 40"/>
          <p:cNvSpPr>
            <a:spLocks noChangeArrowheads="1"/>
          </p:cNvSpPr>
          <p:nvPr/>
        </p:nvSpPr>
        <p:spPr bwMode="auto">
          <a:xfrm>
            <a:off x="8686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6" name="矩形 41"/>
          <p:cNvSpPr>
            <a:spLocks noChangeArrowheads="1"/>
          </p:cNvSpPr>
          <p:nvPr/>
        </p:nvSpPr>
        <p:spPr bwMode="auto">
          <a:xfrm>
            <a:off x="8153401" y="2235200"/>
            <a:ext cx="6778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000">
                <a:latin typeface="Arial Narrow" panose="020B0606020202030204" pitchFamily="34" charset="0"/>
              </a:rPr>
              <a:t>⊕</a:t>
            </a:r>
          </a:p>
        </p:txBody>
      </p:sp>
      <p:sp>
        <p:nvSpPr>
          <p:cNvPr id="50197" name="下箭头 44"/>
          <p:cNvSpPr>
            <a:spLocks noChangeArrowheads="1"/>
          </p:cNvSpPr>
          <p:nvPr/>
        </p:nvSpPr>
        <p:spPr bwMode="auto">
          <a:xfrm flipV="1">
            <a:off x="8339138" y="2971800"/>
            <a:ext cx="304800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198" name="Rectangle 11"/>
          <p:cNvSpPr>
            <a:spLocks noChangeArrowheads="1"/>
          </p:cNvSpPr>
          <p:nvPr/>
        </p:nvSpPr>
        <p:spPr bwMode="gray">
          <a:xfrm>
            <a:off x="8262938" y="3457575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解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密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译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199" name="Rectangle 11"/>
          <p:cNvSpPr>
            <a:spLocks noChangeArrowheads="1"/>
          </p:cNvSpPr>
          <p:nvPr/>
        </p:nvSpPr>
        <p:spPr bwMode="gray">
          <a:xfrm>
            <a:off x="5867400" y="3581400"/>
            <a:ext cx="457200" cy="1219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干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扰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0200" name="下箭头 46"/>
          <p:cNvSpPr>
            <a:spLocks noChangeArrowheads="1"/>
          </p:cNvSpPr>
          <p:nvPr/>
        </p:nvSpPr>
        <p:spPr bwMode="auto">
          <a:xfrm flipV="1">
            <a:off x="5943600" y="3048000"/>
            <a:ext cx="304800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201" name="Rectangle 11"/>
          <p:cNvSpPr>
            <a:spLocks noChangeArrowheads="1"/>
          </p:cNvSpPr>
          <p:nvPr/>
        </p:nvSpPr>
        <p:spPr bwMode="gray">
          <a:xfrm>
            <a:off x="48006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调</a:t>
            </a:r>
            <a:endParaRPr lang="en-US" altLang="zh-C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制</a:t>
            </a:r>
            <a:endParaRPr lang="en-US" altLang="zh-C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器</a:t>
            </a:r>
          </a:p>
        </p:txBody>
      </p:sp>
      <p:sp>
        <p:nvSpPr>
          <p:cNvPr id="50202" name="Rectangle 11"/>
          <p:cNvSpPr>
            <a:spLocks noChangeArrowheads="1"/>
          </p:cNvSpPr>
          <p:nvPr/>
        </p:nvSpPr>
        <p:spPr bwMode="gray">
          <a:xfrm>
            <a:off x="67818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解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调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</a:p>
        </p:txBody>
      </p:sp>
      <p:sp>
        <p:nvSpPr>
          <p:cNvPr id="50203" name="右箭头 50"/>
          <p:cNvSpPr>
            <a:spLocks noChangeArrowheads="1"/>
          </p:cNvSpPr>
          <p:nvPr/>
        </p:nvSpPr>
        <p:spPr bwMode="auto">
          <a:xfrm>
            <a:off x="5257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204" name="右箭头 51"/>
          <p:cNvSpPr>
            <a:spLocks noChangeArrowheads="1"/>
          </p:cNvSpPr>
          <p:nvPr/>
        </p:nvSpPr>
        <p:spPr bwMode="auto">
          <a:xfrm>
            <a:off x="7239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205" name="圆柱形 32"/>
          <p:cNvSpPr>
            <a:spLocks noChangeArrowheads="1"/>
          </p:cNvSpPr>
          <p:nvPr/>
        </p:nvSpPr>
        <p:spPr bwMode="auto">
          <a:xfrm rot="5400000">
            <a:off x="5715000" y="2209800"/>
            <a:ext cx="685800" cy="990600"/>
          </a:xfrm>
          <a:prstGeom prst="can">
            <a:avLst>
              <a:gd name="adj" fmla="val 24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206" name="右箭头 37"/>
          <p:cNvSpPr>
            <a:spLocks noChangeArrowheads="1"/>
          </p:cNvSpPr>
          <p:nvPr/>
        </p:nvSpPr>
        <p:spPr bwMode="auto">
          <a:xfrm>
            <a:off x="6477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0207" name="TextBox 34"/>
          <p:cNvSpPr txBox="1">
            <a:spLocks noChangeArrowheads="1"/>
          </p:cNvSpPr>
          <p:nvPr/>
        </p:nvSpPr>
        <p:spPr bwMode="auto">
          <a:xfrm>
            <a:off x="5562600" y="2514600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信道</a:t>
            </a:r>
          </a:p>
        </p:txBody>
      </p:sp>
      <p:sp>
        <p:nvSpPr>
          <p:cNvPr id="50208" name="矩形 33"/>
          <p:cNvSpPr>
            <a:spLocks noChangeArrowheads="1"/>
          </p:cNvSpPr>
          <p:nvPr/>
        </p:nvSpPr>
        <p:spPr bwMode="auto">
          <a:xfrm>
            <a:off x="4114800" y="5105401"/>
            <a:ext cx="388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细化的通信系统模型</a:t>
            </a:r>
          </a:p>
        </p:txBody>
      </p:sp>
      <p:sp>
        <p:nvSpPr>
          <p:cNvPr id="50209" name="右箭头 34"/>
          <p:cNvSpPr>
            <a:spLocks noChangeArrowheads="1"/>
          </p:cNvSpPr>
          <p:nvPr/>
        </p:nvSpPr>
        <p:spPr bwMode="auto">
          <a:xfrm>
            <a:off x="4495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37" name="标题 7"/>
          <p:cNvSpPr txBox="1">
            <a:spLocks/>
          </p:cNvSpPr>
          <p:nvPr/>
        </p:nvSpPr>
        <p:spPr bwMode="white">
          <a:xfrm>
            <a:off x="2133600" y="76201"/>
            <a:ext cx="8153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CN" altLang="en-US" sz="3600" b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B9C3B-3D61-435D-B020-92239FAE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/>
              <a:t>4.2  </a:t>
            </a:r>
            <a:r>
              <a:rPr lang="zh-CN" altLang="en-US" kern="0" dirty="0"/>
              <a:t>通信系统模型</a:t>
            </a:r>
            <a:r>
              <a:rPr lang="en-US" altLang="zh-CN" kern="0" dirty="0"/>
              <a:t>——</a:t>
            </a:r>
            <a:r>
              <a:rPr lang="zh-CN" altLang="en-US" sz="3200" kern="0" dirty="0"/>
              <a:t>调制的主要目的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14AB9B-6649-457B-8371-D96AFD8ABC48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972631-BFBA-4984-9EB3-9E58CEBA7561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40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133600" y="5334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2400" b="1" kern="0" dirty="0"/>
          </a:p>
        </p:txBody>
      </p:sp>
      <p:sp>
        <p:nvSpPr>
          <p:cNvPr id="52230" name="TextBox 7"/>
          <p:cNvSpPr txBox="1">
            <a:spLocks noChangeArrowheads="1"/>
          </p:cNvSpPr>
          <p:nvPr/>
        </p:nvSpPr>
        <p:spPr bwMode="auto">
          <a:xfrm>
            <a:off x="2014330" y="1336910"/>
            <a:ext cx="708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latin typeface="Arial Narrow" panose="020B0606020202030204" pitchFamily="34" charset="0"/>
              </a:rPr>
              <a:t>使信号更加适合在信道中传输！</a:t>
            </a:r>
          </a:p>
        </p:txBody>
      </p:sp>
      <p:grpSp>
        <p:nvGrpSpPr>
          <p:cNvPr id="52231" name="组合 12"/>
          <p:cNvGrpSpPr>
            <a:grpSpLocks/>
          </p:cNvGrpSpPr>
          <p:nvPr/>
        </p:nvGrpSpPr>
        <p:grpSpPr bwMode="auto">
          <a:xfrm>
            <a:off x="4191000" y="2073961"/>
            <a:ext cx="4267200" cy="3886200"/>
            <a:chOff x="2667000" y="2133600"/>
            <a:chExt cx="4267200" cy="3886200"/>
          </a:xfrm>
        </p:grpSpPr>
        <p:pic>
          <p:nvPicPr>
            <p:cNvPr id="52236" name="Picture 11" descr="F:\课程\PPT\图片等\Amplitude_modulation-调制信号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133600"/>
              <a:ext cx="3810000" cy="788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7" name="Picture 12" descr="F:\课程\PPT\图片等\Amplitude_modulati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78229"/>
              <a:ext cx="3962400" cy="1794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8" name="Picture 13" descr="F:\课程\PPT\图片等\Amplitude_modulation-已调制载波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648200"/>
              <a:ext cx="396240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232" name="矩形 33"/>
          <p:cNvSpPr>
            <a:spLocks noChangeArrowheads="1"/>
          </p:cNvSpPr>
          <p:nvPr/>
        </p:nvSpPr>
        <p:spPr bwMode="auto">
          <a:xfrm>
            <a:off x="4191000" y="5731562"/>
            <a:ext cx="388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调幅示意图</a:t>
            </a:r>
          </a:p>
        </p:txBody>
      </p:sp>
      <p:sp>
        <p:nvSpPr>
          <p:cNvPr id="52233" name="TextBox 17"/>
          <p:cNvSpPr txBox="1">
            <a:spLocks noChangeArrowheads="1"/>
          </p:cNvSpPr>
          <p:nvPr/>
        </p:nvSpPr>
        <p:spPr bwMode="auto">
          <a:xfrm>
            <a:off x="2895600" y="2302561"/>
            <a:ext cx="16764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Arial Narrow" panose="020B0606020202030204" pitchFamily="34" charset="0"/>
              </a:rPr>
              <a:t>调制信号</a:t>
            </a: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Arial Narrow" panose="020B0606020202030204" pitchFamily="34" charset="0"/>
              </a:rPr>
              <a:t>载波信号</a:t>
            </a: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0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Arial Narrow" panose="020B0606020202030204" pitchFamily="34" charset="0"/>
              </a:rPr>
              <a:t>已调制信号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r>
              <a:rPr lang="en-US" altLang="zh-CN" dirty="0"/>
              <a:t>——</a:t>
            </a:r>
            <a:r>
              <a:rPr lang="zh-CN" altLang="en-US" sz="2400" dirty="0"/>
              <a:t>调制的主要目的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14AB9B-6649-457B-8371-D96AFD8ABC48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B04638-0A08-4874-B819-5D41DBEC79B2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40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133600" y="5334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800100" lvl="1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  <a:defRPr/>
            </a:pPr>
            <a:endParaRPr lang="en-US" altLang="zh-CN" sz="2400" b="1" kern="0" dirty="0"/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2400" b="1" kern="0" dirty="0"/>
          </a:p>
        </p:txBody>
      </p:sp>
      <p:sp>
        <p:nvSpPr>
          <p:cNvPr id="54279" name="矩形 33"/>
          <p:cNvSpPr>
            <a:spLocks noChangeArrowheads="1"/>
          </p:cNvSpPr>
          <p:nvPr/>
        </p:nvSpPr>
        <p:spPr bwMode="auto">
          <a:xfrm>
            <a:off x="3810000" y="5449956"/>
            <a:ext cx="388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调制示意图</a:t>
            </a:r>
          </a:p>
        </p:txBody>
      </p:sp>
      <p:pic>
        <p:nvPicPr>
          <p:cNvPr id="54280" name="Picture 2" descr="F:\课程\PPT\图片等\数字AM FM P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63755"/>
            <a:ext cx="708660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AE0AD-5450-48F5-88EB-C314373E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6A42-39A3-4E00-B0D6-E2191CA4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4.1 </a:t>
            </a:r>
            <a:r>
              <a:rPr lang="zh-CN" altLang="en-US" b="1" dirty="0">
                <a:solidFill>
                  <a:srgbClr val="FF0000"/>
                </a:solidFill>
              </a:rPr>
              <a:t>信息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4.2 </a:t>
            </a:r>
            <a:r>
              <a:rPr lang="zh-CN" altLang="en-US" b="1" dirty="0">
                <a:solidFill>
                  <a:srgbClr val="FF0000"/>
                </a:solidFill>
              </a:rPr>
              <a:t>通信系统模型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4.3 </a:t>
            </a:r>
            <a:r>
              <a:rPr lang="zh-CN" altLang="en-US" b="1" dirty="0">
                <a:solidFill>
                  <a:srgbClr val="FF0000"/>
                </a:solidFill>
              </a:rPr>
              <a:t>自信息量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4.4 </a:t>
            </a:r>
            <a:r>
              <a:rPr lang="zh-CN" altLang="en-US" b="1" dirty="0">
                <a:solidFill>
                  <a:srgbClr val="FF0000"/>
                </a:solidFill>
              </a:rPr>
              <a:t>熵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离散信源最大熵定理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4.5</a:t>
            </a:r>
            <a:r>
              <a:rPr lang="zh-CN" altLang="en-US" b="1" dirty="0">
                <a:solidFill>
                  <a:srgbClr val="FF0000"/>
                </a:solidFill>
              </a:rPr>
              <a:t>平均互信息量、相对熵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1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endParaRPr lang="zh-CN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5632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077E216-D89B-4267-8C05-33115403A2CD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400"/>
          </a:p>
        </p:txBody>
      </p:sp>
      <p:sp>
        <p:nvSpPr>
          <p:cNvPr id="56326" name="Rectangle 11"/>
          <p:cNvSpPr>
            <a:spLocks noChangeArrowheads="1"/>
          </p:cNvSpPr>
          <p:nvPr/>
        </p:nvSpPr>
        <p:spPr bwMode="gray">
          <a:xfrm>
            <a:off x="18288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</a:p>
        </p:txBody>
      </p:sp>
      <p:sp>
        <p:nvSpPr>
          <p:cNvPr id="56327" name="Rectangle 11"/>
          <p:cNvSpPr>
            <a:spLocks noChangeArrowheads="1"/>
          </p:cNvSpPr>
          <p:nvPr/>
        </p:nvSpPr>
        <p:spPr bwMode="gray">
          <a:xfrm>
            <a:off x="2593975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编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6328" name="Rectangle 11"/>
          <p:cNvSpPr>
            <a:spLocks noChangeArrowheads="1"/>
          </p:cNvSpPr>
          <p:nvPr/>
        </p:nvSpPr>
        <p:spPr bwMode="gray">
          <a:xfrm>
            <a:off x="40386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道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编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6329" name="Rectangle 11"/>
          <p:cNvSpPr>
            <a:spLocks noChangeArrowheads="1"/>
          </p:cNvSpPr>
          <p:nvPr/>
        </p:nvSpPr>
        <p:spPr bwMode="gray">
          <a:xfrm>
            <a:off x="3309938" y="35052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保</a:t>
            </a:r>
            <a:endParaRPr lang="en-US" altLang="zh-CN" sz="2000" b="1" dirty="0">
              <a:solidFill>
                <a:schemeClr val="accent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密</a:t>
            </a:r>
            <a:endParaRPr lang="en-US" altLang="zh-CN" sz="2000" b="1" dirty="0">
              <a:solidFill>
                <a:schemeClr val="accent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编</a:t>
            </a:r>
            <a:endParaRPr lang="en-US" altLang="zh-CN" sz="2000" b="1" dirty="0">
              <a:solidFill>
                <a:schemeClr val="accent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 dirty="0">
              <a:solidFill>
                <a:schemeClr val="accent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 dirty="0">
              <a:solidFill>
                <a:schemeClr val="accent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6330" name="Rectangle 11"/>
          <p:cNvSpPr>
            <a:spLocks noChangeArrowheads="1"/>
          </p:cNvSpPr>
          <p:nvPr/>
        </p:nvSpPr>
        <p:spPr bwMode="gray">
          <a:xfrm>
            <a:off x="89916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译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gray">
          <a:xfrm>
            <a:off x="75438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道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译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gray">
          <a:xfrm>
            <a:off x="978535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宿</a:t>
            </a:r>
          </a:p>
        </p:txBody>
      </p:sp>
      <p:sp>
        <p:nvSpPr>
          <p:cNvPr id="56333" name="右箭头 29"/>
          <p:cNvSpPr>
            <a:spLocks noChangeArrowheads="1"/>
          </p:cNvSpPr>
          <p:nvPr/>
        </p:nvSpPr>
        <p:spPr bwMode="auto">
          <a:xfrm>
            <a:off x="2286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34" name="右箭头 30"/>
          <p:cNvSpPr>
            <a:spLocks noChangeArrowheads="1"/>
          </p:cNvSpPr>
          <p:nvPr/>
        </p:nvSpPr>
        <p:spPr bwMode="auto">
          <a:xfrm>
            <a:off x="302895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35" name="右箭头 31"/>
          <p:cNvSpPr>
            <a:spLocks noChangeArrowheads="1"/>
          </p:cNvSpPr>
          <p:nvPr/>
        </p:nvSpPr>
        <p:spPr bwMode="auto">
          <a:xfrm>
            <a:off x="3733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36" name="下箭头 36"/>
          <p:cNvSpPr>
            <a:spLocks noChangeArrowheads="1"/>
          </p:cNvSpPr>
          <p:nvPr/>
        </p:nvSpPr>
        <p:spPr bwMode="auto">
          <a:xfrm flipV="1">
            <a:off x="3386138" y="2971800"/>
            <a:ext cx="304800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37" name="矩形 35"/>
          <p:cNvSpPr>
            <a:spLocks noChangeArrowheads="1"/>
          </p:cNvSpPr>
          <p:nvPr/>
        </p:nvSpPr>
        <p:spPr bwMode="auto">
          <a:xfrm>
            <a:off x="3200401" y="2235200"/>
            <a:ext cx="6778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000">
                <a:latin typeface="Arial Narrow" panose="020B0606020202030204" pitchFamily="34" charset="0"/>
              </a:rPr>
              <a:t>⊕</a:t>
            </a:r>
          </a:p>
        </p:txBody>
      </p:sp>
      <p:sp>
        <p:nvSpPr>
          <p:cNvPr id="56338" name="右箭头 38"/>
          <p:cNvSpPr>
            <a:spLocks noChangeArrowheads="1"/>
          </p:cNvSpPr>
          <p:nvPr/>
        </p:nvSpPr>
        <p:spPr bwMode="auto">
          <a:xfrm>
            <a:off x="8001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39" name="右箭头 39"/>
          <p:cNvSpPr>
            <a:spLocks noChangeArrowheads="1"/>
          </p:cNvSpPr>
          <p:nvPr/>
        </p:nvSpPr>
        <p:spPr bwMode="auto">
          <a:xfrm>
            <a:off x="9448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40" name="右箭头 40"/>
          <p:cNvSpPr>
            <a:spLocks noChangeArrowheads="1"/>
          </p:cNvSpPr>
          <p:nvPr/>
        </p:nvSpPr>
        <p:spPr bwMode="auto">
          <a:xfrm>
            <a:off x="8686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41" name="矩形 41"/>
          <p:cNvSpPr>
            <a:spLocks noChangeArrowheads="1"/>
          </p:cNvSpPr>
          <p:nvPr/>
        </p:nvSpPr>
        <p:spPr bwMode="auto">
          <a:xfrm>
            <a:off x="8153401" y="2235200"/>
            <a:ext cx="6778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000">
                <a:latin typeface="Arial Narrow" panose="020B0606020202030204" pitchFamily="34" charset="0"/>
              </a:rPr>
              <a:t>⊕</a:t>
            </a:r>
          </a:p>
        </p:txBody>
      </p:sp>
      <p:sp>
        <p:nvSpPr>
          <p:cNvPr id="56342" name="下箭头 44"/>
          <p:cNvSpPr>
            <a:spLocks noChangeArrowheads="1"/>
          </p:cNvSpPr>
          <p:nvPr/>
        </p:nvSpPr>
        <p:spPr bwMode="auto">
          <a:xfrm flipV="1">
            <a:off x="8339138" y="2971800"/>
            <a:ext cx="304800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43" name="Rectangle 11"/>
          <p:cNvSpPr>
            <a:spLocks noChangeArrowheads="1"/>
          </p:cNvSpPr>
          <p:nvPr/>
        </p:nvSpPr>
        <p:spPr bwMode="gray">
          <a:xfrm>
            <a:off x="8262938" y="3457575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解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密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译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码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6344" name="Rectangle 11"/>
          <p:cNvSpPr>
            <a:spLocks noChangeArrowheads="1"/>
          </p:cNvSpPr>
          <p:nvPr/>
        </p:nvSpPr>
        <p:spPr bwMode="gray">
          <a:xfrm>
            <a:off x="5867400" y="3581400"/>
            <a:ext cx="457200" cy="1219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干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扰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源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6345" name="下箭头 46"/>
          <p:cNvSpPr>
            <a:spLocks noChangeArrowheads="1"/>
          </p:cNvSpPr>
          <p:nvPr/>
        </p:nvSpPr>
        <p:spPr bwMode="auto">
          <a:xfrm flipV="1">
            <a:off x="5943600" y="3048000"/>
            <a:ext cx="304800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46" name="Rectangle 11"/>
          <p:cNvSpPr>
            <a:spLocks noChangeArrowheads="1"/>
          </p:cNvSpPr>
          <p:nvPr/>
        </p:nvSpPr>
        <p:spPr bwMode="gray">
          <a:xfrm>
            <a:off x="48006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调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制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</a:p>
        </p:txBody>
      </p:sp>
      <p:sp>
        <p:nvSpPr>
          <p:cNvPr id="56347" name="Rectangle 11"/>
          <p:cNvSpPr>
            <a:spLocks noChangeArrowheads="1"/>
          </p:cNvSpPr>
          <p:nvPr/>
        </p:nvSpPr>
        <p:spPr bwMode="gray">
          <a:xfrm>
            <a:off x="6781800" y="1752600"/>
            <a:ext cx="457200" cy="1981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解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调</a:t>
            </a:r>
            <a:endParaRPr lang="en-US" altLang="zh-CN" sz="2000" b="1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器</a:t>
            </a:r>
          </a:p>
        </p:txBody>
      </p:sp>
      <p:sp>
        <p:nvSpPr>
          <p:cNvPr id="56348" name="右箭头 50"/>
          <p:cNvSpPr>
            <a:spLocks noChangeArrowheads="1"/>
          </p:cNvSpPr>
          <p:nvPr/>
        </p:nvSpPr>
        <p:spPr bwMode="auto">
          <a:xfrm>
            <a:off x="5257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49" name="右箭头 51"/>
          <p:cNvSpPr>
            <a:spLocks noChangeArrowheads="1"/>
          </p:cNvSpPr>
          <p:nvPr/>
        </p:nvSpPr>
        <p:spPr bwMode="auto">
          <a:xfrm>
            <a:off x="7239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50" name="圆柱形 32"/>
          <p:cNvSpPr>
            <a:spLocks noChangeArrowheads="1"/>
          </p:cNvSpPr>
          <p:nvPr/>
        </p:nvSpPr>
        <p:spPr bwMode="auto">
          <a:xfrm rot="5400000">
            <a:off x="5715000" y="2209800"/>
            <a:ext cx="685800" cy="990600"/>
          </a:xfrm>
          <a:prstGeom prst="can">
            <a:avLst>
              <a:gd name="adj" fmla="val 24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51" name="右箭头 37"/>
          <p:cNvSpPr>
            <a:spLocks noChangeArrowheads="1"/>
          </p:cNvSpPr>
          <p:nvPr/>
        </p:nvSpPr>
        <p:spPr bwMode="auto">
          <a:xfrm>
            <a:off x="64770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56352" name="TextBox 34"/>
          <p:cNvSpPr txBox="1">
            <a:spLocks noChangeArrowheads="1"/>
          </p:cNvSpPr>
          <p:nvPr/>
        </p:nvSpPr>
        <p:spPr bwMode="auto">
          <a:xfrm>
            <a:off x="5562600" y="2514600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Arial Narrow" panose="020B0606020202030204" pitchFamily="34" charset="0"/>
              </a:rPr>
              <a:t>信道</a:t>
            </a:r>
          </a:p>
        </p:txBody>
      </p:sp>
      <p:sp>
        <p:nvSpPr>
          <p:cNvPr id="56353" name="矩形 33"/>
          <p:cNvSpPr>
            <a:spLocks noChangeArrowheads="1"/>
          </p:cNvSpPr>
          <p:nvPr/>
        </p:nvSpPr>
        <p:spPr bwMode="auto">
          <a:xfrm>
            <a:off x="4114800" y="4972881"/>
            <a:ext cx="388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细化的通信系统模型</a:t>
            </a:r>
          </a:p>
        </p:txBody>
      </p:sp>
      <p:sp>
        <p:nvSpPr>
          <p:cNvPr id="56354" name="右箭头 34"/>
          <p:cNvSpPr>
            <a:spLocks noChangeArrowheads="1"/>
          </p:cNvSpPr>
          <p:nvPr/>
        </p:nvSpPr>
        <p:spPr bwMode="auto">
          <a:xfrm>
            <a:off x="4495800" y="2590800"/>
            <a:ext cx="323850" cy="3048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F2A1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1428750" y="5552660"/>
            <a:ext cx="10096500" cy="1323976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marL="95250" lvl="1" algn="just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2400" b="1" kern="0" dirty="0">
                <a:solidFill>
                  <a:srgbClr val="C00000"/>
                </a:solidFill>
              </a:rPr>
              <a:t>香农第一定理</a:t>
            </a:r>
            <a:r>
              <a:rPr lang="en-US" altLang="zh-CN" sz="2400" kern="0" dirty="0"/>
              <a:t>——</a:t>
            </a:r>
            <a:r>
              <a:rPr lang="zh-CN" altLang="en-US" sz="2400" kern="0" dirty="0"/>
              <a:t>为了无失真地传输信源信息，信源编码的极限是什么？</a:t>
            </a:r>
            <a:endParaRPr lang="en-US" altLang="zh-CN" sz="2400" kern="0" dirty="0"/>
          </a:p>
          <a:p>
            <a:pPr marL="95250" lvl="1" algn="just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2400" b="1" kern="0" dirty="0">
                <a:solidFill>
                  <a:srgbClr val="C00000"/>
                </a:solidFill>
              </a:rPr>
              <a:t>香农第二定理</a:t>
            </a:r>
            <a:r>
              <a:rPr lang="en-US" altLang="zh-CN" sz="2400" kern="0" dirty="0"/>
              <a:t>——</a:t>
            </a:r>
            <a:r>
              <a:rPr lang="zh-CN" altLang="en-US" sz="2400" kern="0" dirty="0"/>
              <a:t>在有噪信道中无失真地通信，信道编码的极限是多少？</a:t>
            </a:r>
            <a:endParaRPr lang="en-US" altLang="zh-CN" sz="2400" kern="0" dirty="0"/>
          </a:p>
          <a:p>
            <a:pPr marL="95250" lvl="1" algn="just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2400" b="1" kern="0" dirty="0">
                <a:solidFill>
                  <a:srgbClr val="C00000"/>
                </a:solidFill>
              </a:rPr>
              <a:t>香农第三定理</a:t>
            </a:r>
            <a:r>
              <a:rPr lang="en-US" altLang="zh-CN" sz="2400" kern="0" dirty="0"/>
              <a:t>——</a:t>
            </a:r>
            <a:r>
              <a:rPr lang="zh-CN" altLang="en-US" sz="2400" kern="0" dirty="0"/>
              <a:t>如果允许一定量的失真，信源编码的极限是什么？</a:t>
            </a:r>
            <a:endParaRPr lang="en-US" altLang="zh-CN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3A3A1-B84E-4B86-B704-9AF23D1A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信息论的研究目标：</a:t>
            </a:r>
            <a:r>
              <a:rPr lang="zh-CN" altLang="en-US" dirty="0"/>
              <a:t>以通用的通信系统为研究对象，找到信息传输过程的共同规律，以提高信息传输的</a:t>
            </a:r>
            <a:endParaRPr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                     </a:t>
            </a:r>
            <a:r>
              <a:rPr lang="zh-CN" altLang="en-US" b="1" dirty="0">
                <a:solidFill>
                  <a:srgbClr val="C00000"/>
                </a:solidFill>
              </a:rPr>
              <a:t>有效性、可靠性、安全性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数字通信的三项基本技术：</a:t>
            </a:r>
            <a:r>
              <a:rPr lang="zh-CN" altLang="en-US" b="1" dirty="0">
                <a:solidFill>
                  <a:srgbClr val="C00000"/>
                </a:solidFill>
              </a:rPr>
              <a:t>数据压缩、数据纠错、数据加密</a:t>
            </a:r>
            <a:endParaRPr lang="en-US" altLang="zh-CN" b="1" dirty="0">
              <a:solidFill>
                <a:srgbClr val="C00000"/>
              </a:solidFill>
            </a:endParaRPr>
          </a:p>
          <a:p>
            <a:pPr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数据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香农奠定了这三项技术的理论基础！</a:t>
            </a:r>
            <a:endParaRPr lang="zh-CN" altLang="en-US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rgbClr val="FF66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1A1D2-154F-4E75-88A1-3C749B88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6FC1B-EE7C-4B5C-9D86-0ADF265AB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信源的</a:t>
            </a:r>
            <a:r>
              <a:rPr lang="zh-CN" altLang="en-US" dirty="0">
                <a:solidFill>
                  <a:srgbClr val="FF0000"/>
                </a:solidFill>
              </a:rPr>
              <a:t>不肯定性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同学听课，要获得信息，必须从老师那里学到事先不知道的信息</a:t>
            </a:r>
            <a:endParaRPr lang="en-US" altLang="zh-CN" dirty="0"/>
          </a:p>
          <a:p>
            <a:pPr lvl="1"/>
            <a:r>
              <a:rPr lang="zh-CN" altLang="en-US" dirty="0"/>
              <a:t>信源发出消息的状态存在某种程度的不肯定性，收到之后，消除了不肯定性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信息的多少</a:t>
            </a:r>
            <a:r>
              <a:rPr lang="zh-CN" altLang="en-US" dirty="0"/>
              <a:t>与信源的不肯定性有关</a:t>
            </a:r>
            <a:endParaRPr lang="en-US" altLang="zh-CN" dirty="0"/>
          </a:p>
          <a:p>
            <a:r>
              <a:rPr lang="zh-CN" altLang="en-US" dirty="0"/>
              <a:t>例：有一个布袋，装</a:t>
            </a:r>
            <a:r>
              <a:rPr lang="en-US" altLang="zh-CN" dirty="0"/>
              <a:t>99</a:t>
            </a:r>
            <a:r>
              <a:rPr lang="zh-CN" altLang="en-US" dirty="0"/>
              <a:t>个红球，</a:t>
            </a:r>
            <a:r>
              <a:rPr lang="en-US" altLang="zh-CN" dirty="0"/>
              <a:t>1</a:t>
            </a:r>
            <a:r>
              <a:rPr lang="zh-CN" altLang="en-US" dirty="0"/>
              <a:t>个白球，随意拿出一个，猜测是红球还是白球？各</a:t>
            </a:r>
            <a:r>
              <a:rPr lang="en-US" altLang="zh-CN" dirty="0"/>
              <a:t>40</a:t>
            </a:r>
            <a:r>
              <a:rPr lang="zh-CN" altLang="en-US" dirty="0"/>
              <a:t>个呢？如果是红、白、黑、黄各</a:t>
            </a:r>
            <a:r>
              <a:rPr lang="en-US" altLang="zh-CN" dirty="0"/>
              <a:t>24</a:t>
            </a:r>
            <a:r>
              <a:rPr lang="zh-CN" altLang="en-US" dirty="0"/>
              <a:t>个呢？不肯定程度如何？与概率空间的状态数和概率有何关系？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4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自信息量</a:t>
            </a:r>
          </a:p>
        </p:txBody>
      </p:sp>
      <p:sp>
        <p:nvSpPr>
          <p:cNvPr id="24581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信息量与不确定度</a:t>
            </a:r>
            <a:endParaRPr lang="en-US" altLang="zh-CN" sz="3200" dirty="0"/>
          </a:p>
          <a:p>
            <a:pPr lvl="1">
              <a:lnSpc>
                <a:spcPct val="80000"/>
              </a:lnSpc>
            </a:pPr>
            <a:r>
              <a:rPr lang="zh-CN" altLang="en-US" sz="2800" dirty="0"/>
              <a:t>事件发生的概率越大，它提供的信息量就越小。</a:t>
            </a:r>
            <a:endParaRPr lang="en-US" altLang="zh-CN" sz="2800" dirty="0"/>
          </a:p>
          <a:p>
            <a:pPr lvl="2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事件“中国足球队</a:t>
            </a:r>
            <a:r>
              <a:rPr lang="en-US" altLang="zh-CN" sz="2400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0:1</a:t>
            </a:r>
            <a:r>
              <a:rPr lang="zh-CN" altLang="en-US" sz="2400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负于巴西足球队”</a:t>
            </a:r>
            <a:endParaRPr lang="en-US" altLang="zh-CN" sz="2400" dirty="0">
              <a:solidFill>
                <a:schemeClr val="tx2"/>
              </a:solidFill>
              <a:latin typeface="楷体_GB2312"/>
              <a:ea typeface="楷体_GB2312"/>
              <a:cs typeface="楷体_GB2312"/>
            </a:endParaRPr>
          </a:p>
          <a:p>
            <a:pPr lvl="2">
              <a:lnSpc>
                <a:spcPct val="80000"/>
              </a:lnSpc>
            </a:pPr>
            <a:endParaRPr lang="zh-CN" altLang="en-US" sz="2400" dirty="0">
              <a:solidFill>
                <a:schemeClr val="tx2"/>
              </a:solidFill>
              <a:latin typeface="楷体_GB2312"/>
              <a:ea typeface="楷体_GB2312"/>
              <a:cs typeface="楷体_GB2312"/>
            </a:endParaRPr>
          </a:p>
          <a:p>
            <a:pPr lvl="1">
              <a:lnSpc>
                <a:spcPct val="80000"/>
              </a:lnSpc>
            </a:pPr>
            <a:r>
              <a:rPr lang="zh-CN" altLang="en-US" sz="2800" dirty="0"/>
              <a:t>事件发生的概率越小，一旦该事件发生，它发生后提供的信息量越大</a:t>
            </a:r>
            <a:endParaRPr lang="en-US" altLang="zh-CN" sz="2800" dirty="0"/>
          </a:p>
          <a:p>
            <a:pPr lvl="2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事件“中国足球队</a:t>
            </a:r>
            <a:r>
              <a:rPr lang="en-US" altLang="zh-CN" sz="2400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4:0</a:t>
            </a:r>
            <a:r>
              <a:rPr lang="zh-CN" altLang="en-US" sz="2400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力克巴西足球队”</a:t>
            </a:r>
          </a:p>
          <a:p>
            <a:endParaRPr lang="en-US" altLang="zh-CN" sz="3200" dirty="0"/>
          </a:p>
          <a:p>
            <a:endParaRPr lang="en-US" altLang="zh-CN" sz="32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400" dirty="0"/>
          </a:p>
          <a:p>
            <a:pPr lvl="1">
              <a:lnSpc>
                <a:spcPct val="80000"/>
              </a:lnSpc>
            </a:pPr>
            <a:endParaRPr lang="en-US" altLang="zh-CN" sz="1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CBF3A6-68FB-4BCC-AEF7-0F34E2E1AD40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245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374FC45-74C7-4AC7-BD41-A3EF383CECBC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400"/>
          </a:p>
        </p:txBody>
      </p:sp>
      <p:graphicFrame>
        <p:nvGraphicFramePr>
          <p:cNvPr id="2458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486163"/>
              </p:ext>
            </p:extLst>
          </p:nvPr>
        </p:nvGraphicFramePr>
        <p:xfrm>
          <a:off x="2015573" y="4812679"/>
          <a:ext cx="8428038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4" imgW="3505200" imgH="457200" progId="Equation.DSMT4">
                  <p:embed/>
                </p:oleObj>
              </mc:Choice>
              <mc:Fallback>
                <p:oleObj name="Equation" r:id="rId4" imgW="3505200" imgH="457200" progId="Equation.DSMT4">
                  <p:embed/>
                  <p:pic>
                    <p:nvPicPr>
                      <p:cNvPr id="2458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573" y="4812679"/>
                        <a:ext cx="8428038" cy="1058862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自信息量</a:t>
            </a:r>
          </a:p>
        </p:txBody>
      </p:sp>
      <p:sp>
        <p:nvSpPr>
          <p:cNvPr id="26629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根据客观事实和人们的习惯，函数应满足：</a:t>
            </a:r>
            <a:endParaRPr lang="en-US" altLang="zh-CN" sz="32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CBF3A6-68FB-4BCC-AEF7-0F34E2E1AD40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2662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357B58-8D76-4E23-912E-5086E984D4F9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zh-CN" sz="1400"/>
          </a:p>
        </p:txBody>
      </p:sp>
      <p:graphicFrame>
        <p:nvGraphicFramePr>
          <p:cNvPr id="2663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080875"/>
              </p:ext>
            </p:extLst>
          </p:nvPr>
        </p:nvGraphicFramePr>
        <p:xfrm>
          <a:off x="1636951" y="2583432"/>
          <a:ext cx="8606821" cy="344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4" imgW="2794000" imgH="1397000" progId="Equation.DSMT4">
                  <p:embed/>
                </p:oleObj>
              </mc:Choice>
              <mc:Fallback>
                <p:oleObj name="Equation" r:id="rId4" imgW="2794000" imgH="1397000" progId="Equation.DSMT4">
                  <p:embed/>
                  <p:pic>
                    <p:nvPicPr>
                      <p:cNvPr id="2663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951" y="2583432"/>
                        <a:ext cx="8606821" cy="3446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4E291-9BE5-4691-8FD6-01C2B987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自信息量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B600FC8-FCBF-4623-BA1D-7BE3AE0ED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7974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4.3.1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任意随机事件的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自信息量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定义为该事件发生概率的对数的负值。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假设事件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发生的概率为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，则其自信息定义为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𝑙𝑜𝑔𝑝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自信息量的单位与log函数所选用的对数底数有关，如底数分别取   2、	</a:t>
                </a:r>
                <a:r>
                  <a:rPr lang="zh-CN" altLang="en-US" i="1" dirty="0"/>
                  <a:t>e</a:t>
                </a:r>
                <a:r>
                  <a:rPr lang="zh-CN" altLang="en-US" dirty="0"/>
                  <a:t>、 10，则自信息量单位分别为：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比特、奈特、哈特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事件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发生以前，表示事件发生的先验不确定性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当事件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发生以后，表示事件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所能提供的最大信息量（在无噪情况下）</a:t>
                </a:r>
              </a:p>
              <a:p>
                <a:pPr lvl="1">
                  <a:lnSpc>
                    <a:spcPct val="110000"/>
                  </a:lnSpc>
                </a:pPr>
                <a:endParaRPr lang="zh-CN" altLang="en-US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B600FC8-FCBF-4623-BA1D-7BE3AE0ED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7974" cy="4351338"/>
              </a:xfrm>
              <a:blipFill>
                <a:blip r:embed="rId2"/>
                <a:stretch>
                  <a:fillRect l="-1544" t="-1401" r="-869" b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F7C52C59-04AA-4920-9645-3B295A894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4498" r="6749" b="2699"/>
          <a:stretch>
            <a:fillRect/>
          </a:stretch>
        </p:blipFill>
        <p:spPr bwMode="auto">
          <a:xfrm>
            <a:off x="7156174" y="1825625"/>
            <a:ext cx="5147306" cy="424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7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F65E2-C6BF-46F4-9547-62C525D2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自信息量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3BA1FD-A633-41B0-A481-13FA0127E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应该是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的单调递减函数，</m:t>
                    </m:r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若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2.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当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3.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当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4.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两个独立事件的联合信息量应该等于各自信息量之和。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3BA1FD-A633-41B0-A481-13FA0127E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1">
                <a:extLst>
                  <a:ext uri="{FF2B5EF4-FFF2-40B4-BE49-F238E27FC236}">
                    <a16:creationId xmlns:a16="http://schemas.microsoft.com/office/drawing/2014/main" id="{310E3D78-210A-412D-B078-9914161FD67A}"/>
                  </a:ext>
                </a:extLst>
              </p:cNvPr>
              <p:cNvSpPr txBox="1"/>
              <p:nvPr/>
            </p:nvSpPr>
            <p:spPr bwMode="auto">
              <a:xfrm>
                <a:off x="2570191" y="4518439"/>
                <a:ext cx="6430685" cy="233956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2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func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2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Object 21">
                <a:extLst>
                  <a:ext uri="{FF2B5EF4-FFF2-40B4-BE49-F238E27FC236}">
                    <a16:creationId xmlns:a16="http://schemas.microsoft.com/office/drawing/2014/main" id="{310E3D78-210A-412D-B078-9914161F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0191" y="4518439"/>
                <a:ext cx="6430685" cy="2339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29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4.3 </a:t>
            </a:r>
            <a:r>
              <a:rPr lang="zh-CN" altLang="en-US" dirty="0">
                <a:solidFill>
                  <a:srgbClr val="FF0000"/>
                </a:solidFill>
              </a:rPr>
              <a:t>自信息量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随机事件的不确定性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4039" y="2090458"/>
            <a:ext cx="3906837" cy="29940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r>
              <a:rPr lang="zh-CN" altLang="en-US" dirty="0"/>
              <a:t>假设事件“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中国足球队</a:t>
            </a:r>
            <a:r>
              <a:rPr lang="en-US" altLang="zh-CN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0:1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负于巴西足球队</a:t>
            </a:r>
            <a:r>
              <a:rPr lang="zh-CN" altLang="en-US" dirty="0"/>
              <a:t>”这个事件发生的概率是</a:t>
            </a:r>
            <a:r>
              <a:rPr lang="en-US" altLang="zh-CN" dirty="0"/>
              <a:t>99 %</a:t>
            </a:r>
            <a:r>
              <a:rPr lang="zh-CN" altLang="en-US" dirty="0"/>
              <a:t>，则该事件的自信息量为：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dirty="0"/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6351588" y="2090458"/>
            <a:ext cx="4038600" cy="3176587"/>
          </a:xfrm>
          <a:solidFill>
            <a:schemeClr val="accent5"/>
          </a:solidFill>
        </p:spPr>
        <p:txBody>
          <a:bodyPr/>
          <a:lstStyle/>
          <a:p>
            <a:pPr marL="457200" lvl="2" indent="-457200">
              <a:buClr>
                <a:schemeClr val="tx1"/>
              </a:buClr>
              <a:defRPr/>
            </a:pPr>
            <a:r>
              <a:rPr lang="zh-CN" altLang="en-US" sz="2800" dirty="0"/>
              <a:t>假设事件“</a:t>
            </a:r>
            <a:r>
              <a:rPr lang="zh-CN" altLang="en-US" sz="28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中国足球队</a:t>
            </a:r>
            <a:r>
              <a:rPr lang="en-US" altLang="zh-CN" sz="28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4:0</a:t>
            </a:r>
            <a:r>
              <a:rPr lang="zh-CN" altLang="en-US" sz="28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力克巴西足球队</a:t>
            </a:r>
            <a:r>
              <a:rPr lang="zh-CN" altLang="en-US" sz="2800" dirty="0"/>
              <a:t>” 发生的概率是</a:t>
            </a:r>
            <a:r>
              <a:rPr lang="en-US" altLang="zh-CN" sz="2800" dirty="0"/>
              <a:t>1%</a:t>
            </a:r>
            <a:r>
              <a:rPr lang="zh-CN" altLang="en-US" sz="2800" dirty="0"/>
              <a:t>，则该事件的自信息量为：</a:t>
            </a:r>
          </a:p>
          <a:p>
            <a:pPr>
              <a:defRPr/>
            </a:pPr>
            <a:endParaRPr lang="zh-CN" altLang="en-US" dirty="0"/>
          </a:p>
        </p:txBody>
      </p:sp>
      <p:graphicFrame>
        <p:nvGraphicFramePr>
          <p:cNvPr id="133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54078"/>
              </p:ext>
            </p:extLst>
          </p:nvPr>
        </p:nvGraphicFramePr>
        <p:xfrm>
          <a:off x="2484439" y="4366932"/>
          <a:ext cx="31273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3" imgW="1497950" imgH="203112" progId="Equation.DSMT4">
                  <p:embed/>
                </p:oleObj>
              </mc:Choice>
              <mc:Fallback>
                <p:oleObj name="Equation" r:id="rId3" imgW="1497950" imgH="203112" progId="Equation.DSMT4">
                  <p:embed/>
                  <p:pic>
                    <p:nvPicPr>
                      <p:cNvPr id="133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9" y="4366932"/>
                        <a:ext cx="31273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37779"/>
              </p:ext>
            </p:extLst>
          </p:nvPr>
        </p:nvGraphicFramePr>
        <p:xfrm>
          <a:off x="6753225" y="4354233"/>
          <a:ext cx="35052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5" imgW="1485900" imgH="203200" progId="Equation.DSMT4">
                  <p:embed/>
                </p:oleObj>
              </mc:Choice>
              <mc:Fallback>
                <p:oleObj name="Equation" r:id="rId5" imgW="1485900" imgH="203200" progId="Equation.DSMT4">
                  <p:embed/>
                  <p:pic>
                    <p:nvPicPr>
                      <p:cNvPr id="13318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4354233"/>
                        <a:ext cx="35052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Box 8"/>
          <p:cNvSpPr txBox="1">
            <a:spLocks noChangeArrowheads="1"/>
          </p:cNvSpPr>
          <p:nvPr/>
        </p:nvSpPr>
        <p:spPr bwMode="auto">
          <a:xfrm>
            <a:off x="1824039" y="1306373"/>
            <a:ext cx="211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latin typeface="Arial Narrow" panose="020B0606020202030204" pitchFamily="34" charset="0"/>
              </a:rPr>
              <a:t>举例：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824039" y="5084483"/>
            <a:ext cx="3906837" cy="12779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kern="0" dirty="0"/>
              <a:t>该事件的不确定性小，自信息量小。</a:t>
            </a:r>
          </a:p>
        </p:txBody>
      </p:sp>
      <p:sp>
        <p:nvSpPr>
          <p:cNvPr id="12" name="Rectangle 8"/>
          <p:cNvSpPr txBox="1">
            <a:spLocks noChangeArrowheads="1"/>
          </p:cNvSpPr>
          <p:nvPr/>
        </p:nvSpPr>
        <p:spPr bwMode="auto">
          <a:xfrm>
            <a:off x="6351588" y="5230533"/>
            <a:ext cx="4038600" cy="113188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kern="0" dirty="0"/>
              <a:t>该事件的不确定性大，自信息量大。</a:t>
            </a:r>
          </a:p>
        </p:txBody>
      </p:sp>
      <p:sp>
        <p:nvSpPr>
          <p:cNvPr id="378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31B1023-A629-40E6-AA6D-0C92D27AEB36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nimBg="1"/>
      <p:bldP spid="13320" grpId="0" build="p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39B39-500D-4F7C-8747-A742B7F1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CD2466-B14A-4435-8D82-C9E13339F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设在甲袋中放入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个不同阻值的电阻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的电阻值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，每个电阻被取出的概率是相等的，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则事件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取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出的电阻的阻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值为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的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信息量是多少？</m:t>
                    </m:r>
                  </m:oMath>
                </a14:m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解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∵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设在甲袋中放入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个不同阻值的电阻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其中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个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,2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个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个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则事件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取出的电阻的阻值为</m:t>
                    </m:r>
                  </m:oMath>
                </a14:m>
                <a:r>
                  <a:rPr lang="zh-CN" altLang="en-US" i="1" dirty="0"/>
                  <a:t>i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”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的信息量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是多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解：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∵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CD2466-B14A-4435-8D82-C9E13339F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7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5FCD7-BF09-4EE9-B8D2-90496612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信源描述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CCE3A-573E-45B4-9024-5729CCC32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离散无记忆信源</a:t>
            </a:r>
            <a:r>
              <a:rPr lang="zh-CN" altLang="en-US" dirty="0"/>
              <a:t>(Discrete Memoryless Source，简记为DMS)输出的是单个符号的消息，不同时刻发出的符号之间彼此统计独立，而且符号集中的符号数目是有限的或可数的。离散无记忆信源的数学模型为离散型的概率空间，即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i="1" baseline="-30000" dirty="0">
                <a:latin typeface="Times New Roman" panose="02020603050405020304" pitchFamily="18" charset="0"/>
              </a:rPr>
              <a:t>i</a:t>
            </a:r>
            <a:r>
              <a:rPr lang="en-US" altLang="zh-CN" baseline="-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/>
              <a:t>：信源输出符号消息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i="1" baseline="-30000" dirty="0">
                <a:latin typeface="Times New Roman" panose="02020603050405020304" pitchFamily="18" charset="0"/>
              </a:rPr>
              <a:t>i</a:t>
            </a:r>
            <a:r>
              <a:rPr lang="zh-CN" altLang="en-US" dirty="0"/>
              <a:t>的先验概率;</a:t>
            </a:r>
            <a:r>
              <a:rPr lang="zh-CN" altLang="en-US" dirty="0">
                <a:latin typeface="Times New Roman" panose="02020603050405020304" pitchFamily="18" charset="0"/>
              </a:rPr>
              <a:t> 满足：0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i="1" baseline="-30000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 </a:t>
            </a:r>
            <a:r>
              <a:rPr lang="en-US" altLang="zh-CN" dirty="0">
                <a:latin typeface="Times New Roman" panose="02020603050405020304" pitchFamily="18" charset="0"/>
              </a:rPr>
              <a:t> 1</a:t>
            </a:r>
            <a:r>
              <a:rPr lang="zh-CN" altLang="en-US" dirty="0">
                <a:sym typeface="Symbol" panose="05050102010706020507" pitchFamily="18" charset="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1 </a:t>
            </a:r>
            <a:r>
              <a:rPr lang="en-US" altLang="zh-CN" i="1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CN" i="1" dirty="0">
                <a:latin typeface="Times New Roman" panose="02020603050405020304" pitchFamily="18" charset="0"/>
              </a:rPr>
              <a:t> I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endParaRPr lang="zh-CN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AE9269F-CCAC-4F86-98CF-F92D0B84D2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960979"/>
              </p:ext>
            </p:extLst>
          </p:nvPr>
        </p:nvGraphicFramePr>
        <p:xfrm>
          <a:off x="3395250" y="3641656"/>
          <a:ext cx="49085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r:id="rId3" imgW="2375931" imgH="482810" progId="Equation.DSMT4">
                  <p:embed/>
                </p:oleObj>
              </mc:Choice>
              <mc:Fallback>
                <p:oleObj r:id="rId3" imgW="2375931" imgH="482810" progId="Equation.DSMT4">
                  <p:embed/>
                  <p:pic>
                    <p:nvPicPr>
                      <p:cNvPr id="1259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250" y="3641656"/>
                        <a:ext cx="49085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383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4.1  </a:t>
            </a:r>
            <a:r>
              <a:rPr lang="zh-CN" altLang="en-US" dirty="0"/>
              <a:t>信息</a:t>
            </a:r>
            <a:r>
              <a:rPr lang="en-US" altLang="zh-CN" dirty="0"/>
              <a:t>——</a:t>
            </a:r>
            <a:r>
              <a:rPr lang="zh-CN" altLang="en-US" dirty="0"/>
              <a:t>信息 、消息、信号</a:t>
            </a:r>
            <a:endParaRPr lang="en-US" altLang="zh-CN" dirty="0"/>
          </a:p>
        </p:txBody>
      </p:sp>
      <p:sp>
        <p:nvSpPr>
          <p:cNvPr id="22" name="内容占位符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信号</a:t>
            </a:r>
            <a:r>
              <a:rPr lang="zh-CN" altLang="en-US" dirty="0"/>
              <a:t>是消息的物理表现形式，如声波、光波、电磁波等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消息</a:t>
            </a:r>
            <a:r>
              <a:rPr lang="zh-CN" altLang="en-US" dirty="0"/>
              <a:t>是信号的具体内容 。</a:t>
            </a:r>
            <a:endParaRPr lang="zh-CN" altLang="en-US" b="1" dirty="0"/>
          </a:p>
          <a:p>
            <a:pPr eaLnBrk="1" hangingPunct="1"/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9873EE-6286-4112-A110-EC0ED7F1961D}" type="datetime1">
              <a:rPr lang="zh-CN" altLang="en-US"/>
              <a:pPr>
                <a:defRPr/>
              </a:pPr>
              <a:t>2023-05-23</a:t>
            </a:fld>
            <a:endParaRPr lang="en-US" altLang="zh-CN" dirty="0"/>
          </a:p>
        </p:txBody>
      </p:sp>
      <p:sp>
        <p:nvSpPr>
          <p:cNvPr id="266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9920FA-9BD7-4781-94CC-615CEF0C4E77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400"/>
          </a:p>
        </p:txBody>
      </p:sp>
      <p:graphicFrame>
        <p:nvGraphicFramePr>
          <p:cNvPr id="8" name="Object 44"/>
          <p:cNvGraphicFramePr>
            <a:graphicFrameLocks noChangeAspect="1"/>
          </p:cNvGraphicFramePr>
          <p:nvPr/>
        </p:nvGraphicFramePr>
        <p:xfrm>
          <a:off x="6324601" y="4246563"/>
          <a:ext cx="162242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Visio" r:id="rId4" imgW="1404604" imgH="196310" progId="">
                  <p:embed/>
                </p:oleObj>
              </mc:Choice>
              <mc:Fallback>
                <p:oleObj name="Visio" r:id="rId4" imgW="1404604" imgH="196310" progId="">
                  <p:embed/>
                  <p:pic>
                    <p:nvPicPr>
                      <p:cNvPr id="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1" y="4246563"/>
                        <a:ext cx="1622425" cy="2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bg1"/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5"/>
          <p:cNvGraphicFramePr>
            <a:graphicFrameLocks noChangeAspect="1"/>
          </p:cNvGraphicFramePr>
          <p:nvPr/>
        </p:nvGraphicFramePr>
        <p:xfrm>
          <a:off x="5715001" y="3581401"/>
          <a:ext cx="639763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CorelDRAW" r:id="rId6" imgW="1324800" imgH="2908800" progId="">
                  <p:embed/>
                </p:oleObj>
              </mc:Choice>
              <mc:Fallback>
                <p:oleObj name="CorelDRAW" r:id="rId6" imgW="1324800" imgH="2908800" progId="">
                  <p:embed/>
                  <p:pic>
                    <p:nvPicPr>
                      <p:cNvPr id="9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1" y="3581401"/>
                        <a:ext cx="639763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7" descr="天线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7338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4114801" y="4246563"/>
          <a:ext cx="162242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Visio" r:id="rId9" imgW="1404604" imgH="196310" progId="">
                  <p:embed/>
                </p:oleObj>
              </mc:Choice>
              <mc:Fallback>
                <p:oleObj name="Visio" r:id="rId9" imgW="1404604" imgH="196310" progId="">
                  <p:embed/>
                  <p:pic>
                    <p:nvPicPr>
                      <p:cNvPr id="11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1" y="4246563"/>
                        <a:ext cx="1622425" cy="2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bg1"/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743200" y="5486401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 Narrow" panose="020B0606020202030204" pitchFamily="34" charset="0"/>
              </a:rPr>
              <a:t>信息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343400" y="4495801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 Narrow" panose="020B0606020202030204" pitchFamily="34" charset="0"/>
              </a:rPr>
              <a:t>消息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553200" y="4495801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 Narrow" panose="020B0606020202030204" pitchFamily="34" charset="0"/>
              </a:rPr>
              <a:t>信号</a:t>
            </a:r>
          </a:p>
        </p:txBody>
      </p:sp>
      <p:pic>
        <p:nvPicPr>
          <p:cNvPr id="1039" name="Picture 15" descr="C:\Users\QL-Z800\Desktop\missQian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1" r="19629"/>
          <a:stretch>
            <a:fillRect/>
          </a:stretch>
        </p:blipFill>
        <p:spPr bwMode="auto">
          <a:xfrm>
            <a:off x="2351089" y="3500438"/>
            <a:ext cx="18002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信源描述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zh-CN" altLang="en-US" sz="2470" b="1" dirty="0">
                <a:solidFill>
                  <a:srgbClr val="FF0000"/>
                </a:solidFill>
              </a:rPr>
              <a:t>离散平稳有记忆信源</a:t>
            </a:r>
            <a:r>
              <a:rPr lang="zh-CN" altLang="en-US" sz="2470" dirty="0"/>
              <a:t>用联合概率空间{</a:t>
            </a:r>
            <a:r>
              <a:rPr lang="zh-CN" altLang="en-US" sz="2470" i="1" dirty="0"/>
              <a:t>X</a:t>
            </a:r>
            <a:r>
              <a:rPr lang="zh-CN" altLang="en-US" sz="2470" dirty="0"/>
              <a:t> , </a:t>
            </a:r>
            <a:r>
              <a:rPr lang="zh-CN" altLang="en-US" sz="2470" i="1" dirty="0"/>
              <a:t>P </a:t>
            </a:r>
            <a:r>
              <a:rPr lang="zh-CN" altLang="en-US" sz="2470" dirty="0"/>
              <a:t>(</a:t>
            </a:r>
            <a:r>
              <a:rPr lang="zh-CN" altLang="en-US" sz="2470" i="1" dirty="0"/>
              <a:t>X</a:t>
            </a:r>
            <a:r>
              <a:rPr lang="zh-CN" altLang="en-US" sz="2470" dirty="0"/>
              <a:t> )}来描述离散有记忆信源的输出</a:t>
            </a:r>
            <a:r>
              <a:rPr lang="zh-CN" altLang="en-US" sz="2470" dirty="0">
                <a:sym typeface="Symbol" panose="05050102010706020507" pitchFamily="18" charset="2"/>
              </a:rPr>
              <a:t>。信源在</a:t>
            </a:r>
            <a:r>
              <a:rPr lang="zh-CN" altLang="en-US" sz="2470" i="1" dirty="0">
                <a:sym typeface="Symbol" panose="05050102010706020507" pitchFamily="18" charset="2"/>
              </a:rPr>
              <a:t>i</a:t>
            </a:r>
            <a:r>
              <a:rPr lang="zh-CN" altLang="en-US" sz="2470" dirty="0">
                <a:sym typeface="Symbol" panose="05050102010706020507" pitchFamily="18" charset="2"/>
              </a:rPr>
              <a:t>时刻发出什么符号与</a:t>
            </a:r>
            <a:r>
              <a:rPr lang="zh-CN" altLang="en-US" sz="2470" i="1" dirty="0">
                <a:sym typeface="Symbol" panose="05050102010706020507" pitchFamily="18" charset="2"/>
              </a:rPr>
              <a:t>i</a:t>
            </a:r>
            <a:r>
              <a:rPr lang="zh-CN" altLang="en-US" sz="2470" dirty="0">
                <a:sym typeface="Symbol" panose="05050102010706020507" pitchFamily="18" charset="2"/>
              </a:rPr>
              <a:t>时刻以前信源所发出的符号有关，即由条件概率</a:t>
            </a:r>
            <a:r>
              <a:rPr lang="zh-CN" altLang="en-US" sz="2470" i="1" dirty="0">
                <a:sym typeface="Symbol" panose="05050102010706020507" pitchFamily="18" charset="2"/>
              </a:rPr>
              <a:t>p </a:t>
            </a:r>
            <a:r>
              <a:rPr lang="zh-CN" altLang="en-US" sz="2470" dirty="0">
                <a:sym typeface="Symbol" panose="05050102010706020507" pitchFamily="18" charset="2"/>
              </a:rPr>
              <a:t>(</a:t>
            </a:r>
            <a:r>
              <a:rPr lang="zh-CN" altLang="en-US" sz="2470" i="1" dirty="0">
                <a:sym typeface="Symbol" panose="05050102010706020507" pitchFamily="18" charset="2"/>
              </a:rPr>
              <a:t>x</a:t>
            </a:r>
            <a:r>
              <a:rPr lang="zh-CN" altLang="en-US" sz="2470" i="1" baseline="-25000" dirty="0">
                <a:sym typeface="Symbol" panose="05050102010706020507" pitchFamily="18" charset="2"/>
              </a:rPr>
              <a:t>i</a:t>
            </a:r>
            <a:r>
              <a:rPr lang="zh-CN" altLang="en-US" sz="2470" dirty="0">
                <a:sym typeface="Symbol" panose="05050102010706020507" pitchFamily="18" charset="2"/>
              </a:rPr>
              <a:t></a:t>
            </a:r>
            <a:r>
              <a:rPr lang="zh-CN" altLang="en-US" sz="2470" i="1" dirty="0"/>
              <a:t>x</a:t>
            </a:r>
            <a:r>
              <a:rPr lang="zh-CN" altLang="en-US" sz="2470" i="1" baseline="-25000" dirty="0">
                <a:sym typeface="Symbol" panose="05050102010706020507" pitchFamily="18" charset="2"/>
              </a:rPr>
              <a:t>i</a:t>
            </a:r>
            <a:r>
              <a:rPr lang="zh-CN" altLang="en-US" sz="2470" baseline="-25000" dirty="0">
                <a:sym typeface="Symbol" panose="05050102010706020507" pitchFamily="18" charset="2"/>
              </a:rPr>
              <a:t>-1</a:t>
            </a:r>
            <a:r>
              <a:rPr lang="zh-CN" altLang="en-US" sz="2470" dirty="0">
                <a:sym typeface="Symbol" panose="05050102010706020507" pitchFamily="18" charset="2"/>
              </a:rPr>
              <a:t> </a:t>
            </a:r>
            <a:r>
              <a:rPr lang="zh-CN" altLang="en-US" sz="2470" i="1" dirty="0">
                <a:sym typeface="Symbol" panose="05050102010706020507" pitchFamily="18" charset="2"/>
              </a:rPr>
              <a:t>x</a:t>
            </a:r>
            <a:r>
              <a:rPr lang="zh-CN" altLang="en-US" sz="2470" i="1" baseline="-25000" dirty="0">
                <a:sym typeface="Symbol" panose="05050102010706020507" pitchFamily="18" charset="2"/>
              </a:rPr>
              <a:t>i</a:t>
            </a:r>
            <a:r>
              <a:rPr lang="zh-CN" altLang="en-US" sz="2470" baseline="-25000" dirty="0">
                <a:sym typeface="Symbol" panose="05050102010706020507" pitchFamily="18" charset="2"/>
              </a:rPr>
              <a:t>-2</a:t>
            </a:r>
            <a:r>
              <a:rPr lang="zh-CN" altLang="en-US" sz="2470" dirty="0">
                <a:sym typeface="Symbol" panose="05050102010706020507" pitchFamily="18" charset="2"/>
              </a:rPr>
              <a:t>… )确定。如果该条件概率分布与时间起点无关，只与关联长度有关，则该信源为</a:t>
            </a:r>
            <a:r>
              <a:rPr lang="zh-CN" altLang="en-US" sz="2470" dirty="0">
                <a:solidFill>
                  <a:srgbClr val="FF0000"/>
                </a:solidFill>
                <a:sym typeface="Symbol" panose="05050102010706020507" pitchFamily="18" charset="2"/>
              </a:rPr>
              <a:t>平稳信源</a:t>
            </a:r>
            <a:r>
              <a:rPr lang="zh-CN" altLang="en-US" sz="2470" dirty="0">
                <a:sym typeface="Symbol" panose="05050102010706020507" pitchFamily="18" charset="2"/>
              </a:rPr>
              <a:t>。</a:t>
            </a:r>
          </a:p>
          <a:p>
            <a:pPr algn="just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en-US" sz="2470" dirty="0"/>
          </a:p>
          <a:p>
            <a:endParaRPr lang="zh-CN" altLang="en-US" sz="2470" dirty="0"/>
          </a:p>
        </p:txBody>
      </p:sp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1497496" y="3429000"/>
            <a:ext cx="9454025" cy="254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16002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对于离散平稳有记忆信源，有：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8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…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…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…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altLang="zh-CN" sz="2280" dirty="0">
                <a:solidFill>
                  <a:schemeClr val="tx1"/>
                </a:solidFill>
                <a:sym typeface="Symbol" panose="05050102010706020507" pitchFamily="18" charset="2"/>
              </a:rPr>
              <a:t>┇</a:t>
            </a:r>
            <a:endParaRPr lang="en-US" altLang="zh-CN" sz="2280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-2 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…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8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-2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… </a:t>
            </a:r>
            <a:r>
              <a:rPr lang="en-US" altLang="zh-CN" sz="2280" i="1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80" i="1" baseline="-30000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8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8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…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2280" dirty="0">
                <a:solidFill>
                  <a:schemeClr val="tx1"/>
                </a:solidFill>
                <a:sym typeface="Symbol" panose="05050102010706020507" pitchFamily="18" charset="2"/>
              </a:rPr>
              <a:t>┇</a:t>
            </a:r>
            <a:r>
              <a:rPr lang="en-US" altLang="zh-CN" sz="228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  <p:bldP spid="1269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信道描述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离散无记忆信道</a:t>
            </a:r>
          </a:p>
          <a:p>
            <a:pPr lvl="1"/>
            <a:r>
              <a:rPr lang="zh-CN" altLang="en-US" b="0" dirty="0"/>
              <a:t>离散无记忆信道的输入和输出消息都是离散无记忆的单个符号，输入符号</a:t>
            </a:r>
            <a:r>
              <a:rPr lang="zh-CN" altLang="en-US" b="0" i="1" dirty="0"/>
              <a:t>x</a:t>
            </a:r>
            <a:r>
              <a:rPr lang="zh-CN" altLang="en-US" b="0" i="1" baseline="-25000" dirty="0"/>
              <a:t>i</a:t>
            </a:r>
            <a:r>
              <a:rPr lang="zh-CN" altLang="en-US" b="0" i="1" dirty="0"/>
              <a:t> </a:t>
            </a:r>
            <a:r>
              <a:rPr lang="zh-CN" altLang="en-US" b="0" dirty="0">
                <a:sym typeface="Symbol" panose="05050102010706020507" pitchFamily="18" charset="2"/>
              </a:rPr>
              <a:t></a:t>
            </a:r>
            <a:r>
              <a:rPr lang="zh-CN" altLang="en-US" b="0" dirty="0"/>
              <a:t> {</a:t>
            </a:r>
            <a:r>
              <a:rPr lang="zh-CN" altLang="en-US" b="0" i="1" dirty="0">
                <a:sym typeface="Symbol" panose="05050102010706020507" pitchFamily="18" charset="2"/>
              </a:rPr>
              <a:t> a</a:t>
            </a:r>
            <a:r>
              <a:rPr lang="zh-CN" altLang="en-US" b="0" baseline="-25000" dirty="0">
                <a:sym typeface="Symbol" panose="05050102010706020507" pitchFamily="18" charset="2"/>
              </a:rPr>
              <a:t>1</a:t>
            </a:r>
            <a:r>
              <a:rPr lang="zh-CN" altLang="en-US" b="0" dirty="0">
                <a:sym typeface="Symbol" panose="05050102010706020507" pitchFamily="18" charset="2"/>
              </a:rPr>
              <a:t> , </a:t>
            </a:r>
            <a:r>
              <a:rPr lang="zh-CN" altLang="en-US" b="0" i="1" dirty="0">
                <a:sym typeface="Symbol" panose="05050102010706020507" pitchFamily="18" charset="2"/>
              </a:rPr>
              <a:t>a</a:t>
            </a:r>
            <a:r>
              <a:rPr lang="zh-CN" altLang="en-US" b="0" baseline="-25000" dirty="0">
                <a:sym typeface="Symbol" panose="05050102010706020507" pitchFamily="18" charset="2"/>
              </a:rPr>
              <a:t>2</a:t>
            </a:r>
            <a:r>
              <a:rPr lang="zh-CN" altLang="en-US" b="0" dirty="0">
                <a:sym typeface="Symbol" panose="05050102010706020507" pitchFamily="18" charset="2"/>
              </a:rPr>
              <a:t> , … , </a:t>
            </a:r>
            <a:r>
              <a:rPr lang="zh-CN" altLang="en-US" b="0" i="1" dirty="0">
                <a:sym typeface="Symbol" panose="05050102010706020507" pitchFamily="18" charset="2"/>
              </a:rPr>
              <a:t>a</a:t>
            </a:r>
            <a:r>
              <a:rPr lang="zh-CN" altLang="en-US" b="0" i="1" baseline="-25000" dirty="0">
                <a:sym typeface="Symbol" panose="05050102010706020507" pitchFamily="18" charset="2"/>
              </a:rPr>
              <a:t>k</a:t>
            </a:r>
            <a:r>
              <a:rPr lang="zh-CN" altLang="en-US" b="0" dirty="0">
                <a:sym typeface="Symbol" panose="05050102010706020507" pitchFamily="18" charset="2"/>
              </a:rPr>
              <a:t>}，1 </a:t>
            </a:r>
            <a:r>
              <a:rPr lang="zh-CN" altLang="en-US" b="0" dirty="0"/>
              <a:t> </a:t>
            </a:r>
            <a:r>
              <a:rPr lang="zh-CN" altLang="en-US" b="0" i="1" dirty="0">
                <a:sym typeface="Symbol" panose="05050102010706020507" pitchFamily="18" charset="2"/>
              </a:rPr>
              <a:t>i</a:t>
            </a:r>
            <a:r>
              <a:rPr lang="zh-CN" altLang="en-US" b="0" dirty="0">
                <a:sym typeface="Symbol" panose="05050102010706020507" pitchFamily="18" charset="2"/>
              </a:rPr>
              <a:t> </a:t>
            </a:r>
            <a:r>
              <a:rPr lang="zh-CN" altLang="en-US" b="0" dirty="0"/>
              <a:t> </a:t>
            </a:r>
            <a:r>
              <a:rPr lang="zh-CN" altLang="en-US" b="0" i="1" dirty="0">
                <a:sym typeface="Symbol" panose="05050102010706020507" pitchFamily="18" charset="2"/>
              </a:rPr>
              <a:t>I</a:t>
            </a:r>
            <a:r>
              <a:rPr lang="zh-CN" altLang="en-US" b="0" dirty="0">
                <a:sym typeface="Symbol" panose="05050102010706020507" pitchFamily="18" charset="2"/>
              </a:rPr>
              <a:t>，输出符号</a:t>
            </a:r>
            <a:r>
              <a:rPr lang="zh-CN" altLang="en-US" b="0" i="1" dirty="0">
                <a:sym typeface="Symbol" panose="05050102010706020507" pitchFamily="18" charset="2"/>
              </a:rPr>
              <a:t>y</a:t>
            </a:r>
            <a:r>
              <a:rPr lang="zh-CN" altLang="en-US" b="0" i="1" baseline="-25000" dirty="0">
                <a:sym typeface="Symbol" panose="05050102010706020507" pitchFamily="18" charset="2"/>
              </a:rPr>
              <a:t>j</a:t>
            </a:r>
            <a:r>
              <a:rPr lang="zh-CN" altLang="en-US" b="0" i="1" dirty="0">
                <a:sym typeface="Symbol" panose="05050102010706020507" pitchFamily="18" charset="2"/>
              </a:rPr>
              <a:t> </a:t>
            </a:r>
            <a:r>
              <a:rPr lang="zh-CN" altLang="en-US" b="0" dirty="0">
                <a:sym typeface="Symbol" panose="05050102010706020507" pitchFamily="18" charset="2"/>
              </a:rPr>
              <a:t></a:t>
            </a:r>
            <a:r>
              <a:rPr lang="zh-CN" altLang="en-US" b="0" dirty="0"/>
              <a:t> {</a:t>
            </a:r>
            <a:r>
              <a:rPr lang="zh-CN" altLang="en-US" b="0" i="1" dirty="0">
                <a:sym typeface="Symbol" panose="05050102010706020507" pitchFamily="18" charset="2"/>
              </a:rPr>
              <a:t> b</a:t>
            </a:r>
            <a:r>
              <a:rPr lang="zh-CN" altLang="en-US" b="0" baseline="-25000" dirty="0">
                <a:sym typeface="Symbol" panose="05050102010706020507" pitchFamily="18" charset="2"/>
              </a:rPr>
              <a:t>1</a:t>
            </a:r>
            <a:r>
              <a:rPr lang="zh-CN" altLang="en-US" b="0" dirty="0">
                <a:sym typeface="Symbol" panose="05050102010706020507" pitchFamily="18" charset="2"/>
              </a:rPr>
              <a:t> , </a:t>
            </a:r>
            <a:r>
              <a:rPr lang="zh-CN" altLang="en-US" b="0" i="1" dirty="0">
                <a:sym typeface="Symbol" panose="05050102010706020507" pitchFamily="18" charset="2"/>
              </a:rPr>
              <a:t>b</a:t>
            </a:r>
            <a:r>
              <a:rPr lang="zh-CN" altLang="en-US" b="0" baseline="-25000" dirty="0">
                <a:sym typeface="Symbol" panose="05050102010706020507" pitchFamily="18" charset="2"/>
              </a:rPr>
              <a:t>2</a:t>
            </a:r>
            <a:r>
              <a:rPr lang="zh-CN" altLang="en-US" b="0" dirty="0">
                <a:sym typeface="Symbol" panose="05050102010706020507" pitchFamily="18" charset="2"/>
              </a:rPr>
              <a:t> , … , </a:t>
            </a:r>
            <a:r>
              <a:rPr lang="zh-CN" altLang="en-US" b="0" i="1" dirty="0">
                <a:sym typeface="Symbol" panose="05050102010706020507" pitchFamily="18" charset="2"/>
              </a:rPr>
              <a:t>b</a:t>
            </a:r>
            <a:r>
              <a:rPr lang="zh-CN" altLang="en-US" b="0" i="1" baseline="-25000" dirty="0">
                <a:sym typeface="Symbol" panose="05050102010706020507" pitchFamily="18" charset="2"/>
              </a:rPr>
              <a:t>D</a:t>
            </a:r>
            <a:r>
              <a:rPr lang="zh-CN" altLang="en-US" b="0" i="1" dirty="0">
                <a:sym typeface="Symbol" panose="05050102010706020507" pitchFamily="18" charset="2"/>
              </a:rPr>
              <a:t> </a:t>
            </a:r>
            <a:r>
              <a:rPr lang="zh-CN" altLang="en-US" b="0" dirty="0">
                <a:sym typeface="Symbol" panose="05050102010706020507" pitchFamily="18" charset="2"/>
              </a:rPr>
              <a:t>}，1 </a:t>
            </a:r>
            <a:r>
              <a:rPr lang="zh-CN" altLang="en-US" b="0" dirty="0"/>
              <a:t> </a:t>
            </a:r>
            <a:r>
              <a:rPr lang="zh-CN" altLang="en-US" b="0" i="1" dirty="0">
                <a:sym typeface="Symbol" panose="05050102010706020507" pitchFamily="18" charset="2"/>
              </a:rPr>
              <a:t>j</a:t>
            </a:r>
            <a:r>
              <a:rPr lang="zh-CN" altLang="en-US" b="0" dirty="0">
                <a:sym typeface="Symbol" panose="05050102010706020507" pitchFamily="18" charset="2"/>
              </a:rPr>
              <a:t> </a:t>
            </a:r>
            <a:r>
              <a:rPr lang="zh-CN" altLang="en-US" b="0" dirty="0"/>
              <a:t> </a:t>
            </a:r>
            <a:r>
              <a:rPr lang="zh-CN" altLang="en-US" b="0" i="1" dirty="0">
                <a:sym typeface="Symbol" panose="05050102010706020507" pitchFamily="18" charset="2"/>
              </a:rPr>
              <a:t>J</a:t>
            </a:r>
            <a:r>
              <a:rPr lang="zh-CN" altLang="en-US" b="0" dirty="0">
                <a:sym typeface="Symbol" panose="05050102010706020507" pitchFamily="18" charset="2"/>
              </a:rPr>
              <a:t>，信道的特性可表示为转移概率矩阵：</a:t>
            </a:r>
            <a:endParaRPr lang="en-US" altLang="zh-CN" b="0" dirty="0">
              <a:sym typeface="Symbol" panose="05050102010706020507" pitchFamily="18" charset="2"/>
            </a:endParaRPr>
          </a:p>
          <a:p>
            <a:pPr lvl="1"/>
            <a:endParaRPr lang="en-US" altLang="zh-CN" dirty="0">
              <a:sym typeface="Symbol" panose="05050102010706020507" pitchFamily="18" charset="2"/>
            </a:endParaRPr>
          </a:p>
          <a:p>
            <a:pPr lvl="1"/>
            <a:endParaRPr lang="en-US" altLang="zh-CN" b="0" dirty="0">
              <a:sym typeface="Symbol" panose="05050102010706020507" pitchFamily="18" charset="2"/>
            </a:endParaRPr>
          </a:p>
          <a:p>
            <a:pPr lvl="1"/>
            <a:endParaRPr lang="en-US" altLang="zh-CN" dirty="0">
              <a:sym typeface="Symbol" panose="05050102010706020507" pitchFamily="18" charset="2"/>
            </a:endParaRPr>
          </a:p>
          <a:p>
            <a:pPr lvl="1"/>
            <a:endParaRPr lang="en-US" altLang="zh-CN" b="0" dirty="0">
              <a:sym typeface="Symbol" panose="05050102010706020507" pitchFamily="18" charset="2"/>
            </a:endParaRPr>
          </a:p>
          <a:p>
            <a:pPr lvl="1"/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i="1" baseline="-30000" dirty="0" err="1"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1" dirty="0" err="1">
                <a:latin typeface="Times New Roman" panose="02020603050405020304" pitchFamily="18" charset="0"/>
              </a:rPr>
              <a:t>x</a:t>
            </a:r>
            <a:r>
              <a:rPr lang="en-US" altLang="zh-CN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dirty="0">
                <a:sym typeface="Symbol" panose="05050102010706020507" pitchFamily="18" charset="2"/>
              </a:rPr>
              <a:t>对应为已知输入符号为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i="1" baseline="-30000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dirty="0">
                <a:sym typeface="Symbol" panose="05050102010706020507" pitchFamily="18" charset="2"/>
              </a:rPr>
              <a:t>，当输出符号为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zh-CN" altLang="en-US" dirty="0">
                <a:sym typeface="Symbol" panose="05050102010706020507" pitchFamily="18" charset="2"/>
              </a:rPr>
              <a:t>时的信道转移概率，满足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0 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1" dirty="0" err="1">
                <a:latin typeface="Times New Roman" panose="02020603050405020304" pitchFamily="18" charset="0"/>
              </a:rPr>
              <a:t>x</a:t>
            </a:r>
            <a:r>
              <a:rPr lang="en-US" altLang="zh-CN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 </a:t>
            </a:r>
            <a:r>
              <a:rPr lang="en-US" altLang="zh-CN" dirty="0">
                <a:latin typeface="Times New Roman" panose="02020603050405020304" pitchFamily="18" charset="0"/>
              </a:rPr>
              <a:t> 1</a:t>
            </a:r>
            <a:endParaRPr lang="zh-CN" altLang="en-US" b="0" dirty="0"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graphicFrame>
        <p:nvGraphicFramePr>
          <p:cNvPr id="128004" name="Object 4"/>
          <p:cNvGraphicFramePr>
            <a:graphicFrameLocks noChangeAspect="1"/>
          </p:cNvGraphicFramePr>
          <p:nvPr/>
        </p:nvGraphicFramePr>
        <p:xfrm>
          <a:off x="3548571" y="3355851"/>
          <a:ext cx="4657467" cy="1711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r:id="rId3" imgW="2413000" imgH="889000" progId="Equation.3">
                  <p:embed/>
                </p:oleObj>
              </mc:Choice>
              <mc:Fallback>
                <p:oleObj r:id="rId3" imgW="2413000" imgH="889000" progId="Equation.3">
                  <p:embed/>
                  <p:pic>
                    <p:nvPicPr>
                      <p:cNvPr id="1280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571" y="3355851"/>
                        <a:ext cx="4657467" cy="1711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326F-FD3B-4A81-B0DE-67075881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信道描述</a:t>
            </a:r>
            <a:r>
              <a:rPr lang="en-US" altLang="zh-CN" dirty="0"/>
              <a:t>-</a:t>
            </a:r>
            <a:r>
              <a:rPr lang="zh-CN" altLang="en-US" dirty="0"/>
              <a:t>几种常见的离散无记忆信道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B4A2C7-E647-4460-94EC-541B88E52E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1.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二元对称信道</a:t>
                </a:r>
                <a:r>
                  <a:rPr lang="zh-CN" altLang="en-US" dirty="0">
                    <a:latin typeface="Times New Roman" panose="02020603050405020304" pitchFamily="18" charset="0"/>
                    <a:ea typeface="楷体_GB2312" pitchFamily="49" charset="-122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ea typeface="楷体_GB2312" pitchFamily="49" charset="-122"/>
                  </a:rPr>
                  <a:t>Binary Symmetric Channel</a:t>
                </a:r>
                <a:r>
                  <a:rPr lang="zh-CN" altLang="en-US" dirty="0">
                    <a:latin typeface="Times New Roman" panose="02020603050405020304" pitchFamily="18" charset="0"/>
                    <a:ea typeface="楷体_GB2312" pitchFamily="49" charset="-122"/>
                  </a:rPr>
                  <a:t>，简记为</a:t>
                </a:r>
                <a:r>
                  <a:rPr lang="en-US" altLang="zh-CN" dirty="0">
                    <a:latin typeface="Times New Roman" panose="02020603050405020304" pitchFamily="18" charset="0"/>
                    <a:ea typeface="楷体_GB2312" pitchFamily="49" charset="-122"/>
                  </a:rPr>
                  <a:t>BSC)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</a:rPr>
                  <a:t>这是一种很重要的信道，它的输入符号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{0 , 1}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，输出符号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y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{0 , 1}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，转移概率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p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y</a:t>
                </a:r>
                <a:r>
                  <a:rPr lang="en-US" altLang="zh-CN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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)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如图所示信道特性可表示为信道矩阵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p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其中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称作信道错误概率。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B4A2C7-E647-4460-94EC-541B88E52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>
            <a:extLst>
              <a:ext uri="{FF2B5EF4-FFF2-40B4-BE49-F238E27FC236}">
                <a16:creationId xmlns:a16="http://schemas.microsoft.com/office/drawing/2014/main" id="{BC383A98-F722-4085-A352-6BF592ACA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977" y="6255886"/>
            <a:ext cx="2092113" cy="47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70" dirty="0">
                <a:latin typeface="黑体" panose="02010609060101010101" pitchFamily="49" charset="-122"/>
                <a:ea typeface="黑体" panose="02010609060101010101" pitchFamily="49" charset="-122"/>
              </a:rPr>
              <a:t>二元对称信道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FEDAE21-5053-4BED-81FD-716290EECF44}"/>
              </a:ext>
            </a:extLst>
          </p:cNvPr>
          <p:cNvGrpSpPr>
            <a:grpSpLocks/>
          </p:cNvGrpSpPr>
          <p:nvPr/>
        </p:nvGrpSpPr>
        <p:grpSpPr bwMode="auto">
          <a:xfrm>
            <a:off x="3762279" y="3665709"/>
            <a:ext cx="4462904" cy="2719818"/>
            <a:chOff x="0" y="0"/>
            <a:chExt cx="2185" cy="1570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01B9217B-929E-4DD1-83BB-6F7946E8DF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36"/>
              <a:ext cx="1643" cy="1015"/>
              <a:chOff x="0" y="0"/>
              <a:chExt cx="1643" cy="765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D3B008B-C251-4186-9C37-938FB2B11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" y="0"/>
                <a:ext cx="161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710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4EADF3F6-67C1-49B6-813A-96EA9B25B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" y="751"/>
                <a:ext cx="161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710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CFF1B61F-B06C-41CF-9AE1-159FC5AF2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4"/>
                <a:ext cx="1619" cy="7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710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FBF429CB-8AFA-4276-928F-55D9F04D1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" y="0"/>
                <a:ext cx="1619" cy="7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710"/>
              </a:p>
            </p:txBody>
          </p:sp>
        </p:grp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7C74D063-77DC-444A-86C3-8D905FD2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0"/>
              <a:ext cx="299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1-</a:t>
              </a:r>
              <a:r>
                <a:rPr lang="en-US" altLang="zh-CN" sz="2470"/>
                <a:t>p</a:t>
              </a:r>
              <a:endParaRPr lang="zh-CN" altLang="en-US" sz="2470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F251BC7B-99CA-4413-AC0F-943F9ABEC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2"/>
              <a:ext cx="168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580AE2B7-CABD-416B-9865-45289F55B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480"/>
              <a:ext cx="26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 i="1">
                  <a:latin typeface="Times New Roman" panose="02020603050405020304" pitchFamily="18" charset="0"/>
                </a:rPr>
                <a:t> </a:t>
              </a:r>
              <a:r>
                <a:rPr lang="en-US" altLang="zh-CN" sz="2470">
                  <a:latin typeface="Times New Roman" panose="02020603050405020304" pitchFamily="18" charset="0"/>
                </a:rPr>
                <a:t>p</a:t>
              </a:r>
              <a:r>
                <a:rPr lang="en-US" altLang="zh-CN" sz="1805"/>
                <a:t> </a:t>
              </a:r>
              <a:endParaRPr lang="zh-CN" altLang="en-US" sz="1805"/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75CA0528-23B2-4BE9-A44A-28DBE4F4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00"/>
              <a:ext cx="16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>
                  <a:latin typeface="Times New Roman" panose="02020603050405020304" pitchFamily="18" charset="0"/>
                </a:rPr>
                <a:t>1</a:t>
              </a:r>
              <a:endParaRPr lang="zh-CN" altLang="en-US" sz="247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78126BBC-24D9-4C37-B404-2949BAFEE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0"/>
              <a:ext cx="169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C01448D3-52D0-40BD-9154-336360D15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248"/>
              <a:ext cx="169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>
                  <a:latin typeface="Times New Roman" panose="02020603050405020304" pitchFamily="18" charset="0"/>
                </a:rPr>
                <a:t>1</a:t>
              </a:r>
              <a:endParaRPr lang="zh-CN" altLang="en-US" sz="247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72CF2FF1-51CA-45F8-A2B3-0B4A2E79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96"/>
              <a:ext cx="299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1-</a:t>
              </a:r>
              <a:r>
                <a:rPr lang="en-US" altLang="zh-CN" sz="2470"/>
                <a:t>p</a:t>
              </a:r>
              <a:endParaRPr lang="zh-CN" altLang="en-US" sz="2470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20AA5EFF-7165-4FD4-AC77-74BB1FAEB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816"/>
              <a:ext cx="26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 i="1">
                  <a:latin typeface="Times New Roman" panose="02020603050405020304" pitchFamily="18" charset="0"/>
                </a:rPr>
                <a:t> </a:t>
              </a:r>
              <a:r>
                <a:rPr lang="en-US" altLang="zh-CN" sz="2470">
                  <a:latin typeface="Times New Roman" panose="02020603050405020304" pitchFamily="18" charset="0"/>
                </a:rPr>
                <a:t>p</a:t>
              </a:r>
              <a:r>
                <a:rPr lang="en-US" altLang="zh-CN" sz="1805"/>
                <a:t> </a:t>
              </a:r>
              <a:endParaRPr lang="zh-CN" altLang="en-US" sz="1805"/>
            </a:p>
          </p:txBody>
        </p:sp>
      </p:grpSp>
    </p:spTree>
    <p:extLst>
      <p:ext uri="{BB962C8B-B14F-4D97-AF65-F5344CB8AC3E}">
        <p14:creationId xmlns:p14="http://schemas.microsoft.com/office/powerpoint/2010/main" val="234992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326F-FD3B-4A81-B0DE-67075881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信道描述</a:t>
            </a:r>
            <a:r>
              <a:rPr lang="en-US" altLang="zh-CN" dirty="0"/>
              <a:t>-</a:t>
            </a:r>
            <a:r>
              <a:rPr lang="zh-CN" altLang="en-US" dirty="0"/>
              <a:t>几种常见的离散无记忆信道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B4A2C7-E647-4460-94EC-541B88E52E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2.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无干扰信道</a:t>
                </a:r>
                <a:endParaRPr lang="en-US" altLang="zh-CN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</a:rPr>
                  <a:t>这是一种最理想的信道，也称作无噪信道，信道的输入和输出符号间有确定的一一对应关系，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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mPr>
                      <m:m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mr>
                      <m:m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</m:oMath>
                </a14:m>
                <a:r>
                  <a:rPr lang="zh-CN" altLang="en-US" dirty="0">
                    <a:sym typeface="Symbol" panose="05050102010706020507" pitchFamily="18" charset="2"/>
                  </a:rPr>
                  <a:t>如图三元无干扰信道中，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, 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y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{0 , 1 , 2 }</a:t>
                </a:r>
                <a:r>
                  <a:rPr lang="zh-CN" altLang="en-US" dirty="0">
                    <a:sym typeface="Symbol" panose="05050102010706020507" pitchFamily="18" charset="2"/>
                  </a:rPr>
                  <a:t>，对应信道矩阵是单位矩阵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B4A2C7-E647-4460-94EC-541B88E52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8E4AF727-E8C5-4175-839E-D43C632CE004}"/>
              </a:ext>
            </a:extLst>
          </p:cNvPr>
          <p:cNvGrpSpPr/>
          <p:nvPr/>
        </p:nvGrpSpPr>
        <p:grpSpPr>
          <a:xfrm>
            <a:off x="5398939" y="3895192"/>
            <a:ext cx="4835441" cy="2867565"/>
            <a:chOff x="5398939" y="3895192"/>
            <a:chExt cx="4835441" cy="2867565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D7D74044-709E-42EE-A2BE-07B46076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162" y="6288779"/>
              <a:ext cx="1774719" cy="473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sz="247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无干扰信道</a:t>
              </a:r>
            </a:p>
          </p:txBody>
        </p:sp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397BDCAB-69F3-4DA5-9F62-0AECEF1C94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8939" y="3895192"/>
              <a:ext cx="4835441" cy="2313651"/>
              <a:chOff x="0" y="0"/>
              <a:chExt cx="2584" cy="2170"/>
            </a:xfrm>
          </p:grpSpPr>
          <p:grpSp>
            <p:nvGrpSpPr>
              <p:cNvPr id="21" name="Group 4">
                <a:extLst>
                  <a:ext uri="{FF2B5EF4-FFF2-40B4-BE49-F238E27FC236}">
                    <a16:creationId xmlns:a16="http://schemas.microsoft.com/office/drawing/2014/main" id="{3822302D-8D75-40E2-BA53-F3B5C86873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40"/>
                <a:ext cx="2051" cy="1683"/>
                <a:chOff x="0" y="0"/>
                <a:chExt cx="1047" cy="1010"/>
              </a:xfrm>
            </p:grpSpPr>
            <p:sp>
              <p:nvSpPr>
                <p:cNvPr id="31" name="Line 5">
                  <a:extLst>
                    <a:ext uri="{FF2B5EF4-FFF2-40B4-BE49-F238E27FC236}">
                      <a16:creationId xmlns:a16="http://schemas.microsoft.com/office/drawing/2014/main" id="{F62DAE8A-E2C6-4BD7-8D9B-6A8E0A9CEB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104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710"/>
                </a:p>
              </p:txBody>
            </p:sp>
            <p:sp>
              <p:nvSpPr>
                <p:cNvPr id="32" name="Line 6">
                  <a:extLst>
                    <a:ext uri="{FF2B5EF4-FFF2-40B4-BE49-F238E27FC236}">
                      <a16:creationId xmlns:a16="http://schemas.microsoft.com/office/drawing/2014/main" id="{0BCE7747-ED8C-45C6-A632-B9224D3D1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010"/>
                  <a:ext cx="104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710"/>
                </a:p>
              </p:txBody>
            </p:sp>
            <p:sp>
              <p:nvSpPr>
                <p:cNvPr id="33" name="Line 7">
                  <a:extLst>
                    <a:ext uri="{FF2B5EF4-FFF2-40B4-BE49-F238E27FC236}">
                      <a16:creationId xmlns:a16="http://schemas.microsoft.com/office/drawing/2014/main" id="{F125006A-7454-4C53-BE66-73F4F71A0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05"/>
                  <a:ext cx="104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710"/>
                </a:p>
              </p:txBody>
            </p:sp>
          </p:grp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E71B4500-3316-40C4-9BF1-BBBA9C6D6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729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F29C5130-FBB7-4178-B8FB-38F6F1774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0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B4CE12E2-B69A-4AD4-ABD4-09272DD8B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6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DD8E066B-EAD4-4086-BD01-EF6751DD4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92"/>
                <a:ext cx="18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53671719-026F-4569-9016-F23371A93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767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EFF4F729-D22A-4720-AED5-4971D620B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009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CDCD8C6A-38DA-4572-94CC-E034647A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18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25997286-506A-4DD9-A279-D850F0778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8CF414E0-C541-4F61-A45E-F06E16717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729"/>
                <a:ext cx="184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47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aphicFrame>
        <p:nvGraphicFramePr>
          <p:cNvPr id="34" name="Object 21">
            <a:extLst>
              <a:ext uri="{FF2B5EF4-FFF2-40B4-BE49-F238E27FC236}">
                <a16:creationId xmlns:a16="http://schemas.microsoft.com/office/drawing/2014/main" id="{9325C685-B239-4BA5-96DA-61BF23AA1E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520470"/>
              </p:ext>
            </p:extLst>
          </p:nvPr>
        </p:nvGraphicFramePr>
        <p:xfrm>
          <a:off x="1773113" y="4168184"/>
          <a:ext cx="2117579" cy="167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r:id="rId4" imgW="800447" imgH="597159" progId="Equation.3">
                  <p:embed/>
                </p:oleObj>
              </mc:Choice>
              <mc:Fallback>
                <p:oleObj r:id="rId4" imgW="800447" imgH="597159" progId="Equation.3">
                  <p:embed/>
                  <p:pic>
                    <p:nvPicPr>
                      <p:cNvPr id="130054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113" y="4168184"/>
                        <a:ext cx="2117579" cy="167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833803" y="215495"/>
            <a:ext cx="8470316" cy="47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7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lang="zh-CN" altLang="en-US" sz="247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二元删除信道</a:t>
            </a:r>
            <a:r>
              <a:rPr lang="zh-CN" altLang="en-US" sz="247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075" name="Text Box 3"/>
              <p:cNvSpPr txBox="1">
                <a:spLocks noChangeArrowheads="1"/>
              </p:cNvSpPr>
              <p:nvPr/>
            </p:nvSpPr>
            <p:spPr bwMode="auto">
              <a:xfrm>
                <a:off x="755374" y="761665"/>
                <a:ext cx="6281772" cy="2892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对于接收符号不能作出肯定或否定判决时，引入删除符号，表示对该符号存有疑问，作为有误或等待得到更多信息时再作判决。</a:t>
                </a:r>
              </a:p>
              <a:p>
                <a:pPr algn="just" eaLnBrk="1" hangingPunct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二元删除信道如图所示，输入符号</a:t>
                </a:r>
                <a:r>
                  <a:rPr lang="en-US" altLang="zh-CN" sz="247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x 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{0 , 1}</a:t>
                </a: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，输出符号</a:t>
                </a:r>
                <a:r>
                  <a:rPr lang="en-US" altLang="zh-CN" sz="247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y 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{0 , </a:t>
                </a:r>
                <a:r>
                  <a:rPr lang="en-US" altLang="zh-CN" sz="247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, 1}</a:t>
                </a: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，转移概率矩阵为</a:t>
                </a:r>
                <a14:m>
                  <m:oMath xmlns:m="http://schemas.openxmlformats.org/officeDocument/2006/math">
                    <m:r>
                      <a:rPr lang="en-US" altLang="zh-CN" sz="247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7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7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7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1−0</m:t>
                              </m:r>
                            </m:e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7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107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374" y="761665"/>
                <a:ext cx="6281772" cy="2892012"/>
              </a:xfrm>
              <a:prstGeom prst="rect">
                <a:avLst/>
              </a:prstGeom>
              <a:blipFill>
                <a:blip r:embed="rId2"/>
                <a:stretch>
                  <a:fillRect l="-1553" t="-1688" r="-66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5571130" y="3233683"/>
            <a:ext cx="9411463" cy="3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1520"/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755374" y="4033961"/>
            <a:ext cx="8548745" cy="47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7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4.</a:t>
            </a:r>
            <a:r>
              <a:rPr lang="zh-CN" altLang="en-US" sz="247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二元</a:t>
            </a:r>
            <a:r>
              <a:rPr lang="en-US" altLang="zh-CN" sz="247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7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信道</a:t>
            </a:r>
            <a:r>
              <a:rPr lang="zh-CN" altLang="en-US" sz="1425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zh-CN" altLang="en-US" sz="247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079" name="Rectangle 7"/>
              <p:cNvSpPr>
                <a:spLocks noChangeArrowheads="1"/>
              </p:cNvSpPr>
              <p:nvPr/>
            </p:nvSpPr>
            <p:spPr bwMode="auto">
              <a:xfrm>
                <a:off x="755374" y="4571498"/>
                <a:ext cx="6203343" cy="15519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965" tIns="46483" rIns="92965" bIns="46483">
                <a:spAutoFit/>
              </a:bodyPr>
              <a:lstStyle>
                <a:lvl1pPr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defTabSz="977900"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defTabSz="9779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buFont typeface="Arial" panose="020B0604020202020204" pitchFamily="34" charset="0"/>
                  <a:buNone/>
                </a:pP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二元</a:t>
                </a:r>
                <a:r>
                  <a:rPr lang="en-US" altLang="zh-CN" sz="247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Z</a:t>
                </a: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信道如图所示，信道输入符号</a:t>
                </a:r>
                <a:r>
                  <a:rPr lang="en-US" altLang="zh-CN" sz="247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x 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{0 , 1}</a:t>
                </a:r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，输出符号</a:t>
                </a:r>
                <a:r>
                  <a:rPr lang="en-US" altLang="zh-CN" sz="2470" i="1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y 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{0 , 1}</a:t>
                </a:r>
                <a:r>
                  <a:rPr lang="zh-CN" altLang="en-US" sz="2470" dirty="0">
                    <a:solidFill>
                      <a:schemeClr val="tx1"/>
                    </a:solidFill>
                  </a:rPr>
                  <a:t>转移概率矩阵为</a:t>
                </a:r>
                <a14:m>
                  <m:oMath xmlns:m="http://schemas.openxmlformats.org/officeDocument/2006/math">
                    <m:r>
                      <a:rPr lang="en-US" altLang="zh-CN" sz="247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7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7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7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7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7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endParaRPr lang="zh-CN" altLang="en-US" sz="1045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3107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374" y="4571498"/>
                <a:ext cx="6203343" cy="1551902"/>
              </a:xfrm>
              <a:prstGeom prst="rect">
                <a:avLst/>
              </a:prstGeom>
              <a:blipFill>
                <a:blip r:embed="rId3"/>
                <a:stretch>
                  <a:fillRect l="-1572" t="-4331" r="-14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5571130" y="3233683"/>
            <a:ext cx="9411463" cy="3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1520"/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auto">
          <a:xfrm>
            <a:off x="5601295" y="3200501"/>
            <a:ext cx="9411463" cy="3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1520"/>
          </a:p>
        </p:txBody>
      </p:sp>
      <p:grpSp>
        <p:nvGrpSpPr>
          <p:cNvPr id="131083" name="Group 11"/>
          <p:cNvGrpSpPr>
            <a:grpSpLocks/>
          </p:cNvGrpSpPr>
          <p:nvPr/>
        </p:nvGrpSpPr>
        <p:grpSpPr bwMode="auto">
          <a:xfrm>
            <a:off x="7429291" y="3657500"/>
            <a:ext cx="2761601" cy="2248162"/>
            <a:chOff x="0" y="0"/>
            <a:chExt cx="1690" cy="1416"/>
          </a:xfrm>
        </p:grpSpPr>
        <p:sp>
          <p:nvSpPr>
            <p:cNvPr id="131100" name="Line 12"/>
            <p:cNvSpPr>
              <a:spLocks noChangeShapeType="1"/>
            </p:cNvSpPr>
            <p:nvPr/>
          </p:nvSpPr>
          <p:spPr bwMode="auto">
            <a:xfrm>
              <a:off x="229" y="289"/>
              <a:ext cx="11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101" name="Line 13"/>
            <p:cNvSpPr>
              <a:spLocks noChangeShapeType="1"/>
            </p:cNvSpPr>
            <p:nvPr/>
          </p:nvSpPr>
          <p:spPr bwMode="auto">
            <a:xfrm>
              <a:off x="229" y="1148"/>
              <a:ext cx="11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102" name="Line 14"/>
            <p:cNvSpPr>
              <a:spLocks noChangeShapeType="1"/>
            </p:cNvSpPr>
            <p:nvPr/>
          </p:nvSpPr>
          <p:spPr bwMode="auto">
            <a:xfrm flipV="1">
              <a:off x="229" y="289"/>
              <a:ext cx="1187" cy="85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103" name="Rectangle 15"/>
            <p:cNvSpPr>
              <a:spLocks noChangeArrowheads="1"/>
            </p:cNvSpPr>
            <p:nvPr/>
          </p:nvSpPr>
          <p:spPr bwMode="auto">
            <a:xfrm>
              <a:off x="669" y="0"/>
              <a:ext cx="21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1</a:t>
              </a:r>
              <a:endParaRPr lang="zh-CN" altLang="en-US" sz="2470"/>
            </a:p>
          </p:txBody>
        </p:sp>
        <p:sp>
          <p:nvSpPr>
            <p:cNvPr id="131104" name="Rectangle 16"/>
            <p:cNvSpPr>
              <a:spLocks noChangeArrowheads="1"/>
            </p:cNvSpPr>
            <p:nvPr/>
          </p:nvSpPr>
          <p:spPr bwMode="auto">
            <a:xfrm>
              <a:off x="0" y="165"/>
              <a:ext cx="21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1105" name="Rectangle 17"/>
            <p:cNvSpPr>
              <a:spLocks noChangeArrowheads="1"/>
            </p:cNvSpPr>
            <p:nvPr/>
          </p:nvSpPr>
          <p:spPr bwMode="auto">
            <a:xfrm>
              <a:off x="0" y="1034"/>
              <a:ext cx="21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>
                  <a:latin typeface="Times New Roman" panose="02020603050405020304" pitchFamily="18" charset="0"/>
                </a:rPr>
                <a:t>1</a:t>
              </a:r>
              <a:endParaRPr lang="zh-CN" altLang="en-US" sz="2470">
                <a:latin typeface="Times New Roman" panose="02020603050405020304" pitchFamily="18" charset="0"/>
              </a:endParaRPr>
            </a:p>
          </p:txBody>
        </p:sp>
        <p:sp>
          <p:nvSpPr>
            <p:cNvPr id="131106" name="Rectangle 18"/>
            <p:cNvSpPr>
              <a:spLocks noChangeArrowheads="1"/>
            </p:cNvSpPr>
            <p:nvPr/>
          </p:nvSpPr>
          <p:spPr bwMode="auto">
            <a:xfrm>
              <a:off x="1478" y="207"/>
              <a:ext cx="21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1107" name="Rectangle 19"/>
            <p:cNvSpPr>
              <a:spLocks noChangeArrowheads="1"/>
            </p:cNvSpPr>
            <p:nvPr/>
          </p:nvSpPr>
          <p:spPr bwMode="auto">
            <a:xfrm>
              <a:off x="1478" y="1075"/>
              <a:ext cx="21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>
                  <a:latin typeface="Times New Roman" panose="02020603050405020304" pitchFamily="18" charset="0"/>
                </a:rPr>
                <a:t>1</a:t>
              </a:r>
              <a:endParaRPr lang="zh-CN" altLang="en-US" sz="2470">
                <a:latin typeface="Times New Roman" panose="02020603050405020304" pitchFamily="18" charset="0"/>
              </a:endParaRPr>
            </a:p>
          </p:txBody>
        </p:sp>
        <p:sp>
          <p:nvSpPr>
            <p:cNvPr id="131108" name="Rectangle 20"/>
            <p:cNvSpPr>
              <a:spLocks noChangeArrowheads="1"/>
            </p:cNvSpPr>
            <p:nvPr/>
          </p:nvSpPr>
          <p:spPr bwMode="auto">
            <a:xfrm>
              <a:off x="633" y="1117"/>
              <a:ext cx="374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1-</a:t>
              </a:r>
              <a:r>
                <a:rPr lang="en-US" altLang="zh-CN" sz="2470"/>
                <a:t>p</a:t>
              </a:r>
              <a:endParaRPr lang="zh-CN" altLang="en-US" sz="2470"/>
            </a:p>
          </p:txBody>
        </p:sp>
        <p:sp>
          <p:nvSpPr>
            <p:cNvPr id="131109" name="Rectangle 21"/>
            <p:cNvSpPr>
              <a:spLocks noChangeArrowheads="1"/>
            </p:cNvSpPr>
            <p:nvPr/>
          </p:nvSpPr>
          <p:spPr bwMode="auto">
            <a:xfrm>
              <a:off x="624" y="480"/>
              <a:ext cx="260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 i="1">
                  <a:latin typeface="Times New Roman" panose="02020603050405020304" pitchFamily="18" charset="0"/>
                </a:rPr>
                <a:t> </a:t>
              </a:r>
              <a:r>
                <a:rPr lang="en-US" altLang="zh-CN" sz="2470">
                  <a:latin typeface="Times New Roman" panose="02020603050405020304" pitchFamily="18" charset="0"/>
                </a:rPr>
                <a:t>p</a:t>
              </a:r>
              <a:endParaRPr lang="zh-CN" altLang="en-US" sz="1805"/>
            </a:p>
          </p:txBody>
        </p:sp>
      </p:grpSp>
      <p:grpSp>
        <p:nvGrpSpPr>
          <p:cNvPr id="131084" name="Group 22"/>
          <p:cNvGrpSpPr>
            <a:grpSpLocks/>
          </p:cNvGrpSpPr>
          <p:nvPr/>
        </p:nvGrpSpPr>
        <p:grpSpPr bwMode="auto">
          <a:xfrm>
            <a:off x="7194004" y="1"/>
            <a:ext cx="3251781" cy="2842334"/>
            <a:chOff x="0" y="0"/>
            <a:chExt cx="1990" cy="1790"/>
          </a:xfrm>
        </p:grpSpPr>
        <p:sp>
          <p:nvSpPr>
            <p:cNvPr id="131088" name="Line 23"/>
            <p:cNvSpPr>
              <a:spLocks noChangeShapeType="1"/>
            </p:cNvSpPr>
            <p:nvPr/>
          </p:nvSpPr>
          <p:spPr bwMode="auto">
            <a:xfrm>
              <a:off x="275" y="312"/>
              <a:ext cx="14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089" name="Line 24"/>
            <p:cNvSpPr>
              <a:spLocks noChangeShapeType="1"/>
            </p:cNvSpPr>
            <p:nvPr/>
          </p:nvSpPr>
          <p:spPr bwMode="auto">
            <a:xfrm>
              <a:off x="275" y="1564"/>
              <a:ext cx="14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090" name="Line 25"/>
            <p:cNvSpPr>
              <a:spLocks noChangeShapeType="1"/>
            </p:cNvSpPr>
            <p:nvPr/>
          </p:nvSpPr>
          <p:spPr bwMode="auto">
            <a:xfrm>
              <a:off x="254" y="335"/>
              <a:ext cx="1420" cy="6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091" name="Line 26"/>
            <p:cNvSpPr>
              <a:spLocks noChangeShapeType="1"/>
            </p:cNvSpPr>
            <p:nvPr/>
          </p:nvSpPr>
          <p:spPr bwMode="auto">
            <a:xfrm flipV="1">
              <a:off x="275" y="940"/>
              <a:ext cx="1399" cy="6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710"/>
            </a:p>
          </p:txBody>
        </p:sp>
        <p:sp>
          <p:nvSpPr>
            <p:cNvPr id="131092" name="Rectangle 27"/>
            <p:cNvSpPr>
              <a:spLocks noChangeArrowheads="1"/>
            </p:cNvSpPr>
            <p:nvPr/>
          </p:nvSpPr>
          <p:spPr bwMode="auto">
            <a:xfrm>
              <a:off x="507" y="608"/>
              <a:ext cx="37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1-</a:t>
              </a:r>
              <a:r>
                <a:rPr lang="en-US" altLang="zh-CN" sz="2470"/>
                <a:t>p</a:t>
              </a:r>
              <a:endParaRPr lang="zh-CN" altLang="en-US" sz="2470"/>
            </a:p>
          </p:txBody>
        </p:sp>
        <p:sp>
          <p:nvSpPr>
            <p:cNvPr id="131093" name="Rectangle 28"/>
            <p:cNvSpPr>
              <a:spLocks noChangeArrowheads="1"/>
            </p:cNvSpPr>
            <p:nvPr/>
          </p:nvSpPr>
          <p:spPr bwMode="auto">
            <a:xfrm>
              <a:off x="0" y="130"/>
              <a:ext cx="212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1094" name="Rectangle 29"/>
            <p:cNvSpPr>
              <a:spLocks noChangeArrowheads="1"/>
            </p:cNvSpPr>
            <p:nvPr/>
          </p:nvSpPr>
          <p:spPr bwMode="auto">
            <a:xfrm>
              <a:off x="812" y="0"/>
              <a:ext cx="260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 i="1">
                  <a:latin typeface="Times New Roman" panose="02020603050405020304" pitchFamily="18" charset="0"/>
                </a:rPr>
                <a:t> </a:t>
              </a:r>
              <a:r>
                <a:rPr lang="en-US" altLang="zh-CN" sz="2470">
                  <a:latin typeface="Times New Roman" panose="02020603050405020304" pitchFamily="18" charset="0"/>
                </a:rPr>
                <a:t>p</a:t>
              </a:r>
              <a:endParaRPr lang="zh-CN" altLang="en-US" sz="1805"/>
            </a:p>
          </p:txBody>
        </p:sp>
        <p:sp>
          <p:nvSpPr>
            <p:cNvPr id="131095" name="Rectangle 30"/>
            <p:cNvSpPr>
              <a:spLocks noChangeArrowheads="1"/>
            </p:cNvSpPr>
            <p:nvPr/>
          </p:nvSpPr>
          <p:spPr bwMode="auto">
            <a:xfrm>
              <a:off x="0" y="1397"/>
              <a:ext cx="212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>
                  <a:latin typeface="Times New Roman" panose="02020603050405020304" pitchFamily="18" charset="0"/>
                </a:rPr>
                <a:t>1</a:t>
              </a:r>
              <a:endParaRPr lang="zh-CN" altLang="en-US" sz="2470">
                <a:latin typeface="Times New Roman" panose="02020603050405020304" pitchFamily="18" charset="0"/>
              </a:endParaRPr>
            </a:p>
          </p:txBody>
        </p:sp>
        <p:sp>
          <p:nvSpPr>
            <p:cNvPr id="131096" name="Rectangle 31"/>
            <p:cNvSpPr>
              <a:spLocks noChangeArrowheads="1"/>
            </p:cNvSpPr>
            <p:nvPr/>
          </p:nvSpPr>
          <p:spPr bwMode="auto">
            <a:xfrm>
              <a:off x="1778" y="191"/>
              <a:ext cx="212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1097" name="Rectangle 32"/>
            <p:cNvSpPr>
              <a:spLocks noChangeArrowheads="1"/>
            </p:cNvSpPr>
            <p:nvPr/>
          </p:nvSpPr>
          <p:spPr bwMode="auto">
            <a:xfrm>
              <a:off x="1778" y="1458"/>
              <a:ext cx="212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>
                  <a:latin typeface="Times New Roman" panose="02020603050405020304" pitchFamily="18" charset="0"/>
                </a:rPr>
                <a:t>1</a:t>
              </a:r>
              <a:endParaRPr lang="zh-CN" altLang="en-US" sz="2470">
                <a:latin typeface="Times New Roman" panose="02020603050405020304" pitchFamily="18" charset="0"/>
              </a:endParaRPr>
            </a:p>
          </p:txBody>
        </p:sp>
        <p:sp>
          <p:nvSpPr>
            <p:cNvPr id="131098" name="Rectangle 33"/>
            <p:cNvSpPr>
              <a:spLocks noChangeArrowheads="1"/>
            </p:cNvSpPr>
            <p:nvPr/>
          </p:nvSpPr>
          <p:spPr bwMode="auto">
            <a:xfrm>
              <a:off x="507" y="940"/>
              <a:ext cx="37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70">
                  <a:latin typeface="Times New Roman" panose="02020603050405020304" pitchFamily="18" charset="0"/>
                </a:rPr>
                <a:t>1-</a:t>
              </a:r>
              <a:r>
                <a:rPr lang="en-US" altLang="zh-CN" sz="2470"/>
                <a:t>p</a:t>
              </a:r>
              <a:endParaRPr lang="zh-CN" altLang="en-US" sz="2470"/>
            </a:p>
          </p:txBody>
        </p:sp>
        <p:sp>
          <p:nvSpPr>
            <p:cNvPr id="131099" name="Rectangle 34"/>
            <p:cNvSpPr>
              <a:spLocks noChangeArrowheads="1"/>
            </p:cNvSpPr>
            <p:nvPr/>
          </p:nvSpPr>
          <p:spPr bwMode="auto">
            <a:xfrm>
              <a:off x="812" y="1492"/>
              <a:ext cx="331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965" tIns="46483" rIns="92965" bIns="46483">
              <a:spAutoFit/>
            </a:bodyPr>
            <a:lstStyle>
              <a:lvl1pPr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977900"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470" i="1">
                  <a:latin typeface="Times New Roman" panose="02020603050405020304" pitchFamily="18" charset="0"/>
                </a:rPr>
                <a:t> </a:t>
              </a:r>
              <a:r>
                <a:rPr lang="en-US" altLang="zh-CN" sz="2470">
                  <a:latin typeface="Times New Roman" panose="02020603050405020304" pitchFamily="18" charset="0"/>
                </a:rPr>
                <a:t>p</a:t>
              </a:r>
              <a:r>
                <a:rPr lang="en-US" altLang="zh-CN" sz="1805"/>
                <a:t> </a:t>
              </a:r>
              <a:endParaRPr lang="zh-CN" altLang="en-US" sz="1805"/>
            </a:p>
          </p:txBody>
        </p:sp>
      </p:grpSp>
      <p:sp>
        <p:nvSpPr>
          <p:cNvPr id="131085" name="Text Box 35"/>
          <p:cNvSpPr txBox="1">
            <a:spLocks noChangeArrowheads="1"/>
          </p:cNvSpPr>
          <p:nvPr/>
        </p:nvSpPr>
        <p:spPr bwMode="auto">
          <a:xfrm>
            <a:off x="10017443" y="1295585"/>
            <a:ext cx="549002" cy="47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70" b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31086" name="Text Box 36"/>
          <p:cNvSpPr txBox="1">
            <a:spLocks noChangeArrowheads="1"/>
          </p:cNvSpPr>
          <p:nvPr/>
        </p:nvSpPr>
        <p:spPr bwMode="auto">
          <a:xfrm>
            <a:off x="7429291" y="3048168"/>
            <a:ext cx="3058725" cy="47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 b="1">
                <a:solidFill>
                  <a:schemeClr val="tx1"/>
                </a:solidFill>
              </a:rPr>
              <a:t>图</a:t>
            </a:r>
            <a:r>
              <a:rPr lang="zh-CN" altLang="en-US" sz="247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70" b="1">
                <a:solidFill>
                  <a:schemeClr val="tx1"/>
                </a:solidFill>
              </a:rPr>
              <a:t>二元删除信道</a:t>
            </a:r>
            <a:r>
              <a:rPr lang="zh-CN" altLang="en-US" sz="247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1087" name="Text Box 37"/>
          <p:cNvSpPr txBox="1">
            <a:spLocks noChangeArrowheads="1"/>
          </p:cNvSpPr>
          <p:nvPr/>
        </p:nvSpPr>
        <p:spPr bwMode="auto">
          <a:xfrm>
            <a:off x="7429291" y="6019415"/>
            <a:ext cx="2980296" cy="47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 b="1">
                <a:solidFill>
                  <a:schemeClr val="tx1"/>
                </a:solidFill>
              </a:rPr>
              <a:t>图 二元</a:t>
            </a:r>
            <a:r>
              <a:rPr lang="en-US" altLang="zh-CN" sz="2470" b="1">
                <a:solidFill>
                  <a:schemeClr val="tx1"/>
                </a:solidFill>
              </a:rPr>
              <a:t>Z</a:t>
            </a:r>
            <a:r>
              <a:rPr lang="zh-CN" altLang="en-US" sz="2470" b="1">
                <a:solidFill>
                  <a:schemeClr val="tx1"/>
                </a:solidFill>
              </a:rPr>
              <a:t>信道</a:t>
            </a:r>
            <a:r>
              <a:rPr lang="zh-CN" altLang="en-US" sz="247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/>
      <p:bldP spid="131075" grpId="0"/>
      <p:bldP spid="131076" grpId="0"/>
      <p:bldP spid="131078" grpId="0"/>
      <p:bldP spid="131079" grpId="0"/>
      <p:bldP spid="131080" grpId="0"/>
      <p:bldP spid="131081" grpId="0"/>
      <p:bldP spid="131085" grpId="0"/>
      <p:bldP spid="131086" grpId="0"/>
      <p:bldP spid="13108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8F9E5-05C8-4F39-B68E-5EFFD624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411A7-14EF-4DA2-B8E1-640C63CF0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收信者从不肯定到比较肯定或完全肯定，就是从不知道变成比较知道或完全知道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通过通信来获得信息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获得信息不够</a:t>
                </a:r>
                <a:r>
                  <a:rPr lang="en-US" altLang="zh-CN" dirty="0"/>
                  <a:t>-&gt;</a:t>
                </a:r>
                <a:r>
                  <a:rPr lang="zh-CN" altLang="en-US" dirty="0"/>
                  <a:t>比较肯定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获得足够的信息</a:t>
                </a:r>
                <a:r>
                  <a:rPr lang="en-US" altLang="zh-CN" dirty="0"/>
                  <a:t>-&gt;</a:t>
                </a:r>
                <a:r>
                  <a:rPr lang="zh-CN" altLang="en-US" dirty="0"/>
                  <a:t>完全肯定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信息量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不肯定程度的减少量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减少的原因？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概率空间的概率分布改变所致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411A7-14EF-4DA2-B8E1-640C63CF0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7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5541B-ABFD-4A56-8F6E-8CA9757B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CBD6F6-A103-4049-8A27-E3420060E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2000" dirty="0"/>
                  <a:t>假设信源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/>
                  <a:t>用概率空间描述为：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i="1" dirty="0"/>
                  <a:t>,</a:t>
                </a:r>
                <a:r>
                  <a:rPr lang="zh-CN" altLang="en-US" sz="2000" dirty="0"/>
                  <a:t>任意事件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000" dirty="0"/>
                  <a:t>其自信息量为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从通信的角度，信源发送消息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，收信者收到消息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000" dirty="0"/>
                  <a:t>后，不确定程度减少，消息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000" dirty="0"/>
                  <a:t>的概率空间描述为：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其不确定程度为：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lit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lit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分别表示收信者收到信息前后的先验概率和后验概率，这时候收到消息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/>
                  <a:t>后所获得的信息量表示为：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lit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后验概率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先验概率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称之为互信息量</a:t>
                </a:r>
                <a:endParaRPr lang="en-US" altLang="zh-CN" sz="2000" dirty="0"/>
              </a:p>
              <a:p>
                <a:r>
                  <a:rPr lang="zh-CN" altLang="en-US" sz="2000" dirty="0"/>
                  <a:t>推广到联合自信息量和条件自信息量：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CBD6F6-A103-4049-8A27-E3420060E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534B6BC-FA8E-4F4E-91E6-84BEBA212B7D}"/>
              </a:ext>
            </a:extLst>
          </p:cNvPr>
          <p:cNvSpPr/>
          <p:nvPr/>
        </p:nvSpPr>
        <p:spPr>
          <a:xfrm>
            <a:off x="424068" y="6255786"/>
            <a:ext cx="11595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https://mp.weixin.qq.com/s?__biz=MzI1MjQ2OTQ3Ng==&amp;mid=2247559284&amp;idx=2&amp;sn=cc137ca94ada0eba6604cbcf07ee769f&amp;chksm=e9e0e1ffde9768e9e50587184419558f124a9c73b088d8c77a0a66329d4b01bc5a83457a4d0d&amp;scene=27</a:t>
            </a:r>
          </a:p>
        </p:txBody>
      </p:sp>
    </p:spTree>
    <p:extLst>
      <p:ext uri="{BB962C8B-B14F-4D97-AF65-F5344CB8AC3E}">
        <p14:creationId xmlns:p14="http://schemas.microsoft.com/office/powerpoint/2010/main" val="812368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E90F0-1CDD-435A-997F-932CFFC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互信息量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F0E70-329F-40A1-B858-13960F395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b="1" dirty="0"/>
                  <a:t>  </a:t>
                </a:r>
                <a:r>
                  <a:rPr lang="zh-CN" altLang="en-US" dirty="0"/>
                  <a:t>随机事件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/>
                  <a:t>的出现给出关于事件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/>
                  <a:t>的信息量，定义为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互信息量</a:t>
                </a:r>
                <a:r>
                  <a:rPr lang="zh-CN" altLang="en-US" dirty="0"/>
                  <a:t>。定义式：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CN" altLang="en-US" dirty="0"/>
              </a:p>
              <a:p>
                <a:r>
                  <a:rPr lang="zh-CN" altLang="en-US" dirty="0"/>
                  <a:t>单位：同自信息量</a:t>
                </a:r>
                <a:r>
                  <a:rPr lang="en-US" altLang="zh-CN" dirty="0"/>
                  <a:t>.</a:t>
                </a:r>
              </a:p>
              <a:p>
                <a:pPr>
                  <a:defRPr/>
                </a:pPr>
                <a:r>
                  <a:rPr lang="zh-CN" altLang="en-US" spc="100" dirty="0">
                    <a:latin typeface="Times New Roman" pitchFamily="18" charset="0"/>
                  </a:rPr>
                  <a:t>含义：本身的不确定性，减去知道事件</a:t>
                </a:r>
                <a:r>
                  <a:rPr lang="en-US" altLang="zh-CN" i="1" spc="100" dirty="0">
                    <a:latin typeface="Times New Roman" pitchFamily="18" charset="0"/>
                  </a:rPr>
                  <a:t>y</a:t>
                </a:r>
                <a:r>
                  <a:rPr lang="zh-CN" altLang="en-US" spc="100" dirty="0">
                    <a:latin typeface="Times New Roman" pitchFamily="18" charset="0"/>
                  </a:rPr>
                  <a:t>之后仍然保留的不确定性，就是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由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y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所提供的关于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x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的信息量</a:t>
                </a:r>
                <a:r>
                  <a:rPr lang="zh-CN" altLang="en-US" spc="100" dirty="0">
                    <a:latin typeface="Times New Roman" pitchFamily="18" charset="0"/>
                  </a:rPr>
                  <a:t>，或者说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由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y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所消除的关于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x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的不确定性</a:t>
                </a:r>
                <a:endParaRPr lang="en-US" altLang="zh-CN" sz="3000" b="1" dirty="0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>
                  <a:lnSpc>
                    <a:spcPct val="80000"/>
                  </a:lnSpc>
                  <a:defRPr/>
                </a:pPr>
                <a:r>
                  <a:rPr lang="zh-CN" altLang="en-US" dirty="0">
                    <a:latin typeface="Times New Roman" pitchFamily="18" charset="0"/>
                  </a:rPr>
                  <a:t>互信息量</a:t>
                </a:r>
                <a:r>
                  <a:rPr lang="en-US" altLang="zh-CN" dirty="0">
                    <a:latin typeface="Times New Roman" pitchFamily="18" charset="0"/>
                  </a:rPr>
                  <a:t>=</a:t>
                </a:r>
                <a:r>
                  <a:rPr lang="zh-CN" altLang="en-US" b="1" dirty="0">
                    <a:solidFill>
                      <a:srgbClr val="FF3300"/>
                    </a:solidFill>
                    <a:latin typeface="Times New Roman" pitchFamily="18" charset="0"/>
                  </a:rPr>
                  <a:t>原有的不确定性 </a:t>
                </a:r>
                <a:r>
                  <a:rPr lang="en-US" altLang="zh-CN" dirty="0">
                    <a:latin typeface="Times New Roman" pitchFamily="18" charset="0"/>
                  </a:rPr>
                  <a:t>- </a:t>
                </a:r>
                <a:r>
                  <a:rPr lang="zh-CN" altLang="en-US" b="1" dirty="0">
                    <a:solidFill>
                      <a:srgbClr val="FF3300"/>
                    </a:solidFill>
                    <a:latin typeface="Times New Roman" pitchFamily="18" charset="0"/>
                  </a:rPr>
                  <a:t>尚存在的不确定性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3 </a:t>
                </a:r>
                <a:r>
                  <a:rPr lang="zh-CN" altLang="en-US" dirty="0"/>
                  <a:t>则平均意义上来说，信源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的不确定程度可以表示为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称为信源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熵</a:t>
                </a:r>
                <a:r>
                  <a:rPr lang="zh-CN" altLang="en-US" dirty="0"/>
                  <a:t>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等价于每个事件的自信息量的平均值（或期望）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)]=−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F0E70-329F-40A1-B858-13960F395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 r="-696" b="-17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47B50-7769-4E53-BBC0-0F969129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互信息量、熵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E98308-D098-4510-87DD-9F223CCDD0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互信息量的性质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对称性</a:t>
                </a:r>
                <a:r>
                  <a:rPr lang="en-US" altLang="zh-CN" i="1" kern="0" dirty="0">
                    <a:latin typeface="Times New Roman" pitchFamily="18" charset="0"/>
                  </a:rPr>
                  <a:t>I</a:t>
                </a:r>
                <a:r>
                  <a:rPr lang="en-US" altLang="zh-CN" kern="0" dirty="0">
                    <a:latin typeface="Times New Roman" pitchFamily="18" charset="0"/>
                  </a:rPr>
                  <a:t>(</a:t>
                </a:r>
                <a:r>
                  <a:rPr lang="en-US" altLang="zh-CN" i="1" kern="0" dirty="0" err="1">
                    <a:latin typeface="Times New Roman" pitchFamily="18" charset="0"/>
                  </a:rPr>
                  <a:t>x</a:t>
                </a:r>
                <a:r>
                  <a:rPr lang="en-US" altLang="zh-CN" kern="0" dirty="0" err="1">
                    <a:latin typeface="Times New Roman" pitchFamily="18" charset="0"/>
                  </a:rPr>
                  <a:t>;</a:t>
                </a:r>
                <a:r>
                  <a:rPr lang="en-US" altLang="zh-CN" i="1" kern="0" dirty="0" err="1">
                    <a:latin typeface="Times New Roman" pitchFamily="18" charset="0"/>
                  </a:rPr>
                  <a:t>y</a:t>
                </a:r>
                <a:r>
                  <a:rPr lang="en-US" altLang="zh-CN" kern="0" dirty="0">
                    <a:latin typeface="Times New Roman" pitchFamily="18" charset="0"/>
                  </a:rPr>
                  <a:t>) = </a:t>
                </a:r>
                <a:r>
                  <a:rPr lang="en-US" altLang="zh-CN" i="1" kern="0" dirty="0">
                    <a:latin typeface="Times New Roman" pitchFamily="18" charset="0"/>
                  </a:rPr>
                  <a:t>I</a:t>
                </a:r>
                <a:r>
                  <a:rPr lang="en-US" altLang="zh-CN" kern="0" dirty="0">
                    <a:latin typeface="Times New Roman" pitchFamily="18" charset="0"/>
                  </a:rPr>
                  <a:t>(</a:t>
                </a:r>
                <a:r>
                  <a:rPr lang="en-US" altLang="zh-CN" i="1" kern="0" dirty="0" err="1">
                    <a:latin typeface="Times New Roman" pitchFamily="18" charset="0"/>
                  </a:rPr>
                  <a:t>y</a:t>
                </a:r>
                <a:r>
                  <a:rPr lang="en-US" altLang="zh-CN" kern="0" dirty="0" err="1">
                    <a:latin typeface="Times New Roman" pitchFamily="18" charset="0"/>
                  </a:rPr>
                  <a:t>;</a:t>
                </a:r>
                <a:r>
                  <a:rPr lang="en-US" altLang="zh-CN" i="1" kern="0" dirty="0" err="1">
                    <a:latin typeface="Times New Roman" pitchFamily="18" charset="0"/>
                  </a:rPr>
                  <a:t>x</a:t>
                </a:r>
                <a:r>
                  <a:rPr lang="en-US" altLang="zh-CN" kern="0" dirty="0">
                    <a:latin typeface="Times New Roman" pitchFamily="18" charset="0"/>
                  </a:rPr>
                  <a:t>)</a:t>
                </a:r>
                <a:r>
                  <a:rPr lang="zh-CN" altLang="en-US" kern="0" dirty="0">
                    <a:latin typeface="Times New Roman" pitchFamily="18" charset="0"/>
                  </a:rPr>
                  <a:t>：由</a:t>
                </a:r>
                <a:r>
                  <a:rPr lang="en-US" altLang="zh-CN" i="1" kern="0" dirty="0">
                    <a:latin typeface="Times New Roman" pitchFamily="18" charset="0"/>
                  </a:rPr>
                  <a:t>y</a:t>
                </a:r>
                <a:r>
                  <a:rPr lang="zh-CN" altLang="en-US" kern="0" dirty="0">
                    <a:latin typeface="Times New Roman" pitchFamily="18" charset="0"/>
                  </a:rPr>
                  <a:t>所提供的关于</a:t>
                </a:r>
                <a:r>
                  <a:rPr lang="en-US" altLang="zh-CN" i="1" kern="0" dirty="0">
                    <a:latin typeface="Times New Roman" pitchFamily="18" charset="0"/>
                  </a:rPr>
                  <a:t>x</a:t>
                </a:r>
                <a:r>
                  <a:rPr lang="zh-CN" altLang="en-US" kern="0" dirty="0">
                    <a:latin typeface="Times New Roman" pitchFamily="18" charset="0"/>
                  </a:rPr>
                  <a:t>的信息量 </a:t>
                </a:r>
                <a:r>
                  <a:rPr lang="en-US" altLang="zh-CN" sz="3200" b="1" kern="0" dirty="0">
                    <a:solidFill>
                      <a:srgbClr val="FF0000"/>
                    </a:solidFill>
                    <a:latin typeface="Times New Roman" pitchFamily="18" charset="0"/>
                  </a:rPr>
                  <a:t>=</a:t>
                </a:r>
                <a:r>
                  <a:rPr lang="en-US" altLang="zh-CN" b="1" kern="0" dirty="0">
                    <a:solidFill>
                      <a:srgbClr val="3333FF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kern="0" dirty="0">
                    <a:latin typeface="Times New Roman" pitchFamily="18" charset="0"/>
                  </a:rPr>
                  <a:t>由</a:t>
                </a:r>
                <a:r>
                  <a:rPr lang="en-US" altLang="zh-CN" i="1" kern="0" dirty="0">
                    <a:latin typeface="Times New Roman" pitchFamily="18" charset="0"/>
                  </a:rPr>
                  <a:t>x</a:t>
                </a:r>
                <a:r>
                  <a:rPr lang="en-US" altLang="zh-CN" kern="0" dirty="0">
                    <a:latin typeface="Times New Roman" pitchFamily="18" charset="0"/>
                  </a:rPr>
                  <a:t> </a:t>
                </a:r>
                <a:r>
                  <a:rPr lang="zh-CN" altLang="en-US" kern="0" dirty="0">
                    <a:latin typeface="Times New Roman" pitchFamily="18" charset="0"/>
                  </a:rPr>
                  <a:t>所提供的关于</a:t>
                </a:r>
                <a:r>
                  <a:rPr lang="en-US" altLang="zh-CN" i="1" kern="0" dirty="0">
                    <a:latin typeface="Times New Roman" pitchFamily="18" charset="0"/>
                  </a:rPr>
                  <a:t>y</a:t>
                </a:r>
                <a:r>
                  <a:rPr lang="zh-CN" altLang="en-US" kern="0" dirty="0">
                    <a:latin typeface="Times New Roman" pitchFamily="18" charset="0"/>
                  </a:rPr>
                  <a:t>的信息量</a:t>
                </a:r>
                <a:endParaRPr lang="en-US" altLang="zh-CN" kern="0" dirty="0">
                  <a:latin typeface="Times New Roman" pitchFamily="18" charset="0"/>
                </a:endParaRPr>
              </a:p>
              <a:p>
                <a:pPr lvl="1"/>
                <a:r>
                  <a:rPr lang="zh-CN" altLang="en-US" dirty="0"/>
                  <a:t>当事件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统计独立时，互信息量为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p(</a:t>
                </a:r>
                <a:r>
                  <a:rPr lang="en-US" altLang="zh-CN" dirty="0" err="1"/>
                  <a:t>x|y</a:t>
                </a:r>
                <a:r>
                  <a:rPr lang="en-US" altLang="zh-CN" dirty="0"/>
                  <a:t>)=p(x)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之间没有什么关系，无论是否知道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，都对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出现的概率没有影响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可正可负：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/>
                  <a:t>的出现有利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不利于确定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/>
                  <a:t>的发生</a:t>
                </a:r>
                <a:endParaRPr lang="en-US" altLang="zh-CN" dirty="0"/>
              </a:p>
              <a:p>
                <a:pPr lvl="2">
                  <a:lnSpc>
                    <a:spcPct val="90000"/>
                  </a:lnSpc>
                </a:pPr>
                <a:r>
                  <a:rPr lang="zh-CN" altLang="en-US" sz="1600" b="1" dirty="0">
                    <a:solidFill>
                      <a:srgbClr val="DA08C1"/>
                    </a:solidFill>
                  </a:rPr>
                  <a:t>正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fName>
                      <m:e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f>
                      <m:f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&gt;1⇒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i="1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 x</a:t>
                </a:r>
                <a:r>
                  <a:rPr lang="zh-CN" altLang="en-US" sz="1600" dirty="0"/>
                  <a:t>：张三病了。</a:t>
                </a:r>
                <a:r>
                  <a:rPr lang="zh-CN" altLang="en-US" sz="16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1600" dirty="0"/>
                  <a:t>：张三没来上课。</a:t>
                </a:r>
                <a:endParaRPr lang="en-US" altLang="zh-CN" sz="1600" dirty="0"/>
              </a:p>
              <a:p>
                <a:pPr lvl="2">
                  <a:lnSpc>
                    <a:spcPct val="90000"/>
                  </a:lnSpc>
                </a:pPr>
                <a:r>
                  <a:rPr lang="zh-CN" altLang="en-US" sz="1600" b="1" dirty="0">
                    <a:solidFill>
                      <a:srgbClr val="3333FF"/>
                    </a:solidFill>
                  </a:rPr>
                  <a:t>负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fName>
                      <m:e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f>
                      <m:f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&lt;1⇒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i="1" dirty="0">
                    <a:latin typeface="Times New Roman" panose="02020603050405020304" pitchFamily="18" charset="0"/>
                  </a:rPr>
                  <a:t> ，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1600" dirty="0">
                    <a:latin typeface="Times New Roman" panose="02020603050405020304" pitchFamily="18" charset="0"/>
                  </a:rPr>
                  <a:t>：李四考了全班第一名。</a:t>
                </a:r>
                <a:r>
                  <a:rPr lang="zh-CN" altLang="en-US" sz="16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1600" dirty="0"/>
                  <a:t>：李四没有复习功课。</a:t>
                </a:r>
                <a:endParaRPr lang="en-US" altLang="zh-CN" sz="1600" dirty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sz="2000" dirty="0"/>
                  <a:t>互信息量不大于任一事件的自信息量</a:t>
                </a:r>
                <a:br>
                  <a:rPr lang="en-US" altLang="zh-CN" dirty="0"/>
                </a:br>
                <a:endParaRPr lang="zh-CN" altLang="en-US" sz="20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400" dirty="0"/>
              </a:p>
              <a:p>
                <a:pPr lvl="2"/>
                <a:endParaRPr lang="zh-CN" altLang="en-US" dirty="0"/>
              </a:p>
              <a:p>
                <a:pPr lvl="1"/>
                <a:endParaRPr lang="en-US" altLang="zh-CN" kern="0" dirty="0">
                  <a:latin typeface="Times New Roman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E98308-D098-4510-87DD-9F223CCDD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F1E089F2-9C27-47CC-8434-B0720D3BAF0A}"/>
              </a:ext>
            </a:extLst>
          </p:cNvPr>
          <p:cNvGrpSpPr/>
          <p:nvPr/>
        </p:nvGrpSpPr>
        <p:grpSpPr>
          <a:xfrm>
            <a:off x="5830957" y="5449887"/>
            <a:ext cx="6228522" cy="1093788"/>
            <a:chOff x="5291138" y="5218112"/>
            <a:chExt cx="6900862" cy="1639888"/>
          </a:xfrm>
        </p:grpSpPr>
        <p:graphicFrame>
          <p:nvGraphicFramePr>
            <p:cNvPr id="19" name="Object 40">
              <a:extLst>
                <a:ext uri="{FF2B5EF4-FFF2-40B4-BE49-F238E27FC236}">
                  <a16:creationId xmlns:a16="http://schemas.microsoft.com/office/drawing/2014/main" id="{0B3896EA-F176-47EE-8A88-CAE681B0E3E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9321981"/>
                </p:ext>
              </p:extLst>
            </p:nvPr>
          </p:nvGraphicFramePr>
          <p:xfrm>
            <a:off x="5291138" y="5437187"/>
            <a:ext cx="3303587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6" name="Equation" r:id="rId4" imgW="1422400" imgH="203200" progId="Equation.DSMT4">
                    <p:embed/>
                  </p:oleObj>
                </mc:Choice>
                <mc:Fallback>
                  <p:oleObj name="Equation" r:id="rId4" imgW="1422400" imgH="203200" progId="Equation.DSMT4">
                    <p:embed/>
                    <p:pic>
                      <p:nvPicPr>
                        <p:cNvPr id="286724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1138" y="5437187"/>
                          <a:ext cx="3303587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1">
              <a:extLst>
                <a:ext uri="{FF2B5EF4-FFF2-40B4-BE49-F238E27FC236}">
                  <a16:creationId xmlns:a16="http://schemas.microsoft.com/office/drawing/2014/main" id="{53F0C73A-B60F-4CC6-B8AC-BAC18E665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8920264"/>
                </p:ext>
              </p:extLst>
            </p:nvPr>
          </p:nvGraphicFramePr>
          <p:xfrm>
            <a:off x="5302250" y="6200775"/>
            <a:ext cx="3390900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7" name="Equation" r:id="rId6" imgW="1459866" imgH="203112" progId="Equation.DSMT4">
                    <p:embed/>
                  </p:oleObj>
                </mc:Choice>
                <mc:Fallback>
                  <p:oleObj name="Equation" r:id="rId6" imgW="1459866" imgH="203112" progId="Equation.DSMT4">
                    <p:embed/>
                    <p:pic>
                      <p:nvPicPr>
                        <p:cNvPr id="9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2250" y="6200775"/>
                          <a:ext cx="3390900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组合 10">
              <a:extLst>
                <a:ext uri="{FF2B5EF4-FFF2-40B4-BE49-F238E27FC236}">
                  <a16:creationId xmlns:a16="http://schemas.microsoft.com/office/drawing/2014/main" id="{991368F8-32C9-4AAF-9F6D-F4B954EF8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44025" y="5218112"/>
              <a:ext cx="2847975" cy="873125"/>
              <a:chOff x="3184506" y="1911348"/>
              <a:chExt cx="2848015" cy="872456"/>
            </a:xfrm>
          </p:grpSpPr>
          <p:sp>
            <p:nvSpPr>
              <p:cNvPr id="22" name="右箭头 50">
                <a:extLst>
                  <a:ext uri="{FF2B5EF4-FFF2-40B4-BE49-F238E27FC236}">
                    <a16:creationId xmlns:a16="http://schemas.microsoft.com/office/drawing/2014/main" id="{423346F1-8106-4762-A50A-4813056C6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4506" y="2151044"/>
                <a:ext cx="909657" cy="293703"/>
              </a:xfrm>
              <a:prstGeom prst="rightArrow">
                <a:avLst>
                  <a:gd name="adj1" fmla="val 50000"/>
                  <a:gd name="adj2" fmla="val 49971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3" name="圆柱形 32">
                <a:extLst>
                  <a:ext uri="{FF2B5EF4-FFF2-40B4-BE49-F238E27FC236}">
                    <a16:creationId xmlns:a16="http://schemas.microsoft.com/office/drawing/2014/main" id="{3B183F0F-6F09-431F-9BB0-EAD360C72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27513" y="1758948"/>
                <a:ext cx="685800" cy="990600"/>
              </a:xfrm>
              <a:prstGeom prst="can">
                <a:avLst>
                  <a:gd name="adj" fmla="val 2499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4" name="右箭头 37">
                <a:extLst>
                  <a:ext uri="{FF2B5EF4-FFF2-40B4-BE49-F238E27FC236}">
                    <a16:creationId xmlns:a16="http://schemas.microsoft.com/office/drawing/2014/main" id="{627D2E97-94C5-4EF9-8F23-B2DB49CF0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513" y="2151044"/>
                <a:ext cx="933468" cy="293703"/>
              </a:xfrm>
              <a:prstGeom prst="rightArrow">
                <a:avLst>
                  <a:gd name="adj1" fmla="val 50000"/>
                  <a:gd name="adj2" fmla="val 49984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5" name="TextBox 34">
                <a:extLst>
                  <a:ext uri="{FF2B5EF4-FFF2-40B4-BE49-F238E27FC236}">
                    <a16:creationId xmlns:a16="http://schemas.microsoft.com/office/drawing/2014/main" id="{381E95E8-1F79-4555-AFE1-3B384B6302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5113" y="2063748"/>
                <a:ext cx="8382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Arial Narrow" panose="020B0606020202030204" pitchFamily="34" charset="0"/>
                  </a:rPr>
                  <a:t>信道</a:t>
                </a:r>
              </a:p>
            </p:txBody>
          </p:sp>
          <p:sp>
            <p:nvSpPr>
              <p:cNvPr id="26" name="TextBox 15">
                <a:extLst>
                  <a:ext uri="{FF2B5EF4-FFF2-40B4-BE49-F238E27FC236}">
                    <a16:creationId xmlns:a16="http://schemas.microsoft.com/office/drawing/2014/main" id="{16BAB105-B818-45F0-94D5-B36F17999E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0558" y="2260584"/>
                <a:ext cx="27019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                    y</a:t>
                </a:r>
              </a:p>
            </p:txBody>
          </p:sp>
        </p:grpSp>
        <p:grpSp>
          <p:nvGrpSpPr>
            <p:cNvPr id="27" name="组合 10">
              <a:extLst>
                <a:ext uri="{FF2B5EF4-FFF2-40B4-BE49-F238E27FC236}">
                  <a16:creationId xmlns:a16="http://schemas.microsoft.com/office/drawing/2014/main" id="{AEFA7890-F077-46A2-B281-B159AA75C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34500" y="5984875"/>
              <a:ext cx="2847975" cy="873125"/>
              <a:chOff x="3184506" y="1911348"/>
              <a:chExt cx="2848015" cy="872456"/>
            </a:xfrm>
          </p:grpSpPr>
          <p:sp>
            <p:nvSpPr>
              <p:cNvPr id="28" name="右箭头 50">
                <a:extLst>
                  <a:ext uri="{FF2B5EF4-FFF2-40B4-BE49-F238E27FC236}">
                    <a16:creationId xmlns:a16="http://schemas.microsoft.com/office/drawing/2014/main" id="{94F20C56-E04E-470C-9900-81EB7243A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184506" y="2151044"/>
                <a:ext cx="909657" cy="293703"/>
              </a:xfrm>
              <a:prstGeom prst="rightArrow">
                <a:avLst>
                  <a:gd name="adj1" fmla="val 50000"/>
                  <a:gd name="adj2" fmla="val 49971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圆柱形 32">
                <a:extLst>
                  <a:ext uri="{FF2B5EF4-FFF2-40B4-BE49-F238E27FC236}">
                    <a16:creationId xmlns:a16="http://schemas.microsoft.com/office/drawing/2014/main" id="{9C672F09-BF86-43AE-A9C1-CFD1EC122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27513" y="1758948"/>
                <a:ext cx="685800" cy="990600"/>
              </a:xfrm>
              <a:prstGeom prst="can">
                <a:avLst>
                  <a:gd name="adj" fmla="val 2499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右箭头 37">
                <a:extLst>
                  <a:ext uri="{FF2B5EF4-FFF2-40B4-BE49-F238E27FC236}">
                    <a16:creationId xmlns:a16="http://schemas.microsoft.com/office/drawing/2014/main" id="{2EAFA28F-EDA3-4C76-AD0C-6788FE5A6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989513" y="2151044"/>
                <a:ext cx="933468" cy="293703"/>
              </a:xfrm>
              <a:prstGeom prst="rightArrow">
                <a:avLst>
                  <a:gd name="adj1" fmla="val 50000"/>
                  <a:gd name="adj2" fmla="val 49984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TextBox 34">
                <a:extLst>
                  <a:ext uri="{FF2B5EF4-FFF2-40B4-BE49-F238E27FC236}">
                    <a16:creationId xmlns:a16="http://schemas.microsoft.com/office/drawing/2014/main" id="{D552AFFD-3738-4F10-BB31-BC20FDB2D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5113" y="2063748"/>
                <a:ext cx="8382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Arial Narrow" panose="020B0606020202030204" pitchFamily="34" charset="0"/>
                  </a:rPr>
                  <a:t>信道</a:t>
                </a:r>
              </a:p>
            </p:txBody>
          </p:sp>
          <p:sp>
            <p:nvSpPr>
              <p:cNvPr id="32" name="TextBox 15">
                <a:extLst>
                  <a:ext uri="{FF2B5EF4-FFF2-40B4-BE49-F238E27FC236}">
                    <a16:creationId xmlns:a16="http://schemas.microsoft.com/office/drawing/2014/main" id="{E1A6E36D-E294-4DEC-B927-874169B13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0558" y="2260584"/>
                <a:ext cx="27019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                    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AB624-D187-4111-8426-04B304A3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24A89-ABD4-492C-811E-963347EC4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2257"/>
                <a:ext cx="10515600" cy="490364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dirty="0"/>
                  <a:t>熵（</a:t>
                </a:r>
                <a:r>
                  <a:rPr lang="en-US" altLang="zh-CN" dirty="0"/>
                  <a:t>entropy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条件熵</m:t>
                    </m:r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</a:rPr>
                  <a:t>若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表示输入，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表示输出，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H(X|Y)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表示信道损失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/>
                  <a:t>联合熵（共熵）：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熵的性质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3200" dirty="0"/>
                  <a:t>1. </a:t>
                </a:r>
                <a:r>
                  <a:rPr lang="zh-CN" altLang="en-US" sz="3200" dirty="0"/>
                  <a:t>对称性：与整体有关，个体无关</a:t>
                </a:r>
                <a:endParaRPr lang="en-US" altLang="zh-CN" sz="32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3200" dirty="0"/>
                  <a:t>2. </a:t>
                </a:r>
                <a:r>
                  <a:rPr lang="zh-CN" altLang="en-US" sz="3200" dirty="0"/>
                  <a:t>非负性：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3200" dirty="0"/>
                  <a:t>；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3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32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3200" dirty="0"/>
                  <a:t>3. </a:t>
                </a:r>
                <a:r>
                  <a:rPr lang="zh-CN" altLang="en-US" sz="3200" dirty="0"/>
                  <a:t>扩展性</a:t>
                </a:r>
                <a:r>
                  <a:rPr lang="en-US" altLang="zh-CN" sz="3200" dirty="0"/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3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func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800" b="1" dirty="0"/>
                  <a:t>集合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2800" b="1" dirty="0"/>
                  <a:t>有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q</a:t>
                </a:r>
                <a:r>
                  <a:rPr lang="zh-CN" altLang="en-US" sz="2800" b="1" dirty="0"/>
                  <a:t>个事件，集合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2800" b="1" dirty="0"/>
                  <a:t>比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2800" b="1" dirty="0"/>
                  <a:t>仅仅是多了一个概率接近</a:t>
                </a:r>
                <a:r>
                  <a:rPr lang="en-US" altLang="zh-CN" sz="2800" b="1" dirty="0"/>
                  <a:t>0</a:t>
                </a:r>
                <a:r>
                  <a:rPr lang="zh-CN" altLang="en-US" sz="2800" b="1" dirty="0"/>
                  <a:t>的事件，则两个集合的熵值一样</a:t>
                </a:r>
                <a:endParaRPr lang="en-US" altLang="zh-CN" sz="2800" b="1" dirty="0"/>
              </a:p>
              <a:p>
                <a:pPr lvl="1"/>
                <a:r>
                  <a:rPr lang="zh-CN" altLang="en-US" dirty="0"/>
                  <a:t>证明：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∞)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的连续性，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含义：集合中，一个事件发生的概率比其它事件发生的概率小得多时，这个事件对于集合的熵值的贡献可以忽略</a:t>
                </a:r>
              </a:p>
              <a:p>
                <a:pPr lvl="1">
                  <a:lnSpc>
                    <a:spcPct val="120000"/>
                  </a:lnSpc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24A89-ABD4-492C-811E-963347EC4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2257"/>
                <a:ext cx="10515600" cy="4903649"/>
              </a:xfrm>
              <a:blipFill>
                <a:blip r:embed="rId2"/>
                <a:stretch>
                  <a:fillRect l="-696" t="-1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3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 </a:t>
            </a:r>
            <a:r>
              <a:rPr lang="zh-CN" altLang="en-US" dirty="0"/>
              <a:t>信息</a:t>
            </a:r>
            <a:r>
              <a:rPr lang="en-US" altLang="zh-CN" dirty="0"/>
              <a:t>——</a:t>
            </a:r>
            <a:r>
              <a:rPr lang="zh-CN" altLang="en-US" sz="2800" dirty="0"/>
              <a:t>信息的特性</a:t>
            </a:r>
            <a:endParaRPr lang="zh-CN" altLang="en-US" dirty="0"/>
          </a:p>
        </p:txBody>
      </p:sp>
      <p:sp>
        <p:nvSpPr>
          <p:cNvPr id="2355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信息是无形的</a:t>
            </a:r>
            <a:endParaRPr lang="en-US" altLang="zh-CN" dirty="0"/>
          </a:p>
          <a:p>
            <a:endParaRPr lang="en-US" altLang="zh-CN" sz="2000" dirty="0"/>
          </a:p>
          <a:p>
            <a:r>
              <a:rPr lang="zh-CN" altLang="en-US" dirty="0"/>
              <a:t>信息是可共享的</a:t>
            </a:r>
            <a:endParaRPr lang="en-US" altLang="zh-CN" dirty="0"/>
          </a:p>
          <a:p>
            <a:endParaRPr lang="en-US" altLang="zh-CN" sz="2000" dirty="0"/>
          </a:p>
          <a:p>
            <a:r>
              <a:rPr lang="zh-CN" altLang="en-US" dirty="0"/>
              <a:t>信息是无限的</a:t>
            </a:r>
            <a:endParaRPr lang="en-US" altLang="zh-CN" dirty="0"/>
          </a:p>
          <a:p>
            <a:pPr lvl="1"/>
            <a:r>
              <a:rPr lang="zh-CN" altLang="en-US" dirty="0"/>
              <a:t>是一种取之不尽、用之不竭的资源</a:t>
            </a:r>
          </a:p>
          <a:p>
            <a:pPr lvl="1"/>
            <a:r>
              <a:rPr lang="zh-CN" altLang="en-US" dirty="0"/>
              <a:t>时空上的可扩展：具有时效性；前后信息相连，会提供新信息。</a:t>
            </a:r>
          </a:p>
          <a:p>
            <a:endParaRPr lang="en-US" altLang="zh-CN" sz="2000" dirty="0"/>
          </a:p>
          <a:p>
            <a:r>
              <a:rPr lang="zh-CN" altLang="en-US" dirty="0"/>
              <a:t>信息是可度量的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8000"/>
                </a:solidFill>
              </a:rPr>
              <a:t>信息的度量是信息论的重要研究内容之一</a:t>
            </a:r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A2326F-BF2B-4C07-8F35-ED979E5466F9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286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F5037FE-D7A6-41AE-8AF5-EEE88B6D7F6B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01634-54A1-4FA0-B68A-63B2E7FD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8C3AC-4562-4003-89B2-78FC0EFBB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可加性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设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为两个互相关联的随机变量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的概率分布为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的概率分布为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，则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XY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当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、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相互独立时，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X,Y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) =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)+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5.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极值性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b="1" kern="0" dirty="0">
                    <a:solidFill>
                      <a:srgbClr val="FF3300"/>
                    </a:solidFill>
                    <a:latin typeface="Times New Roman" pitchFamily="18" charset="0"/>
                  </a:rPr>
                  <a:t>离散信源最大熵定理：</a:t>
                </a:r>
                <a:r>
                  <a:rPr lang="zh-CN" altLang="en-US" dirty="0">
                    <a:latin typeface="Times New Roman" pitchFamily="18" charset="0"/>
                  </a:rPr>
                  <a:t>各事件等概率发生时，熵最大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eqArr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eqArr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确定性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上凸性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8C3AC-4562-4003-89B2-78FC0EFBB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406" t="-700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9">
            <a:extLst>
              <a:ext uri="{FF2B5EF4-FFF2-40B4-BE49-F238E27FC236}">
                <a16:creationId xmlns:a16="http://schemas.microsoft.com/office/drawing/2014/main" id="{B4E152F2-F05B-4905-A1EE-5ECA3778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11" y="3204839"/>
            <a:ext cx="2469076" cy="185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CE70888E-6D1B-4151-893C-FB4F3B15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26" y="2858610"/>
            <a:ext cx="3392455" cy="25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0B3A-A7A4-46AC-8CDF-B46C5016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3629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dirty="0"/>
                  <a:t>问题：求熵的最大值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2400" b="0" dirty="0"/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4.3.2 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 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0&lt;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凹函数（上凸函数）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&gt; 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，则称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严格凹函数（上凸函数）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类似的，有凸函数（下凸函数）以及严格凸函数的定义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ea typeface="楷体_GB2312"/>
                    <a:cs typeface="楷体_GB2312"/>
                  </a:rPr>
                  <a:t>对于凹函数（上凸函数），有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詹森（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Jenson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）不等式</a:t>
                </a:r>
              </a:p>
              <a:p>
                <a:pPr algn="ctr">
                  <a:spcBef>
                    <a:spcPct val="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_GB2312"/>
                    <a:cs typeface="楷体_GB231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𝐸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]) 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)] 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_GB2312"/>
                  <a:cs typeface="楷体_GB2312"/>
                  <a:sym typeface="Symbol" panose="05050102010706020507" pitchFamily="18" charset="2"/>
                </a:endParaRPr>
              </a:p>
              <a:p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36293" cy="4351338"/>
              </a:xfrm>
              <a:blipFill>
                <a:blip r:embed="rId3"/>
                <a:stretch>
                  <a:fillRect l="-1213" t="-14706" r="-5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47E55E49-6D9E-45A2-87FC-819EF8E1C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597647"/>
              </p:ext>
            </p:extLst>
          </p:nvPr>
        </p:nvGraphicFramePr>
        <p:xfrm>
          <a:off x="7713114" y="1943100"/>
          <a:ext cx="48006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Visio" r:id="rId4" imgW="2798978" imgH="1732178" progId="">
                  <p:embed/>
                </p:oleObj>
              </mc:Choice>
              <mc:Fallback>
                <p:oleObj name="Visio" r:id="rId4" imgW="2798978" imgH="1732178" progId="">
                  <p:embed/>
                  <p:pic>
                    <p:nvPicPr>
                      <p:cNvPr id="220164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114" y="1943100"/>
                        <a:ext cx="48006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0B3A-A7A4-46AC-8CDF-B46C5016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038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问题</a:t>
                </a:r>
                <a:r>
                  <a:rPr lang="zh-CN" altLang="en-US" sz="2000" dirty="0"/>
                  <a:t>：求熵的最大值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2000" b="0" dirty="0"/>
              </a:p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引理</a:t>
                </a:r>
                <a:r>
                  <a:rPr lang="zh-CN" altLang="en-US" sz="2000" dirty="0"/>
                  <a:t>：如果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=1,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当前仅当对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时等号成立</a:t>
                </a:r>
                <a:r>
                  <a:rPr lang="en-US" altLang="zh-CN" sz="2000" dirty="0"/>
                  <a:t>!</a:t>
                </a: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∵∀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𝑙𝑜𝑔𝑥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等号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仅当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成立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按照之前的思路，需要证明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是概率的上凸函数，即设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是两个概率分布，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证明：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证明：根据引理，令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zh-CN" altLang="en-US" sz="2000" dirty="0"/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，不满足引理等号成立的条件。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因此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因此，得证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是凹函数或上凸函数！</a:t>
                </a:r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0383"/>
              </a:xfrm>
              <a:blipFill>
                <a:blip r:embed="rId2"/>
                <a:stretch>
                  <a:fillRect l="-464" t="-10427" r="-232" b="-3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0B3A-A7A4-46AC-8CDF-B46C5016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求熵的最大值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/>
                  <a:t>：根据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拉格朗日乘子法</a:t>
                </a:r>
                <a:r>
                  <a:rPr lang="zh-CN" altLang="en-US" dirty="0"/>
                  <a:t>，目标函数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对参数求偏导数，并令其为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，则有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从而，可得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熵函数的形式除了一个常数倍外是唯一确定的！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6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CB1A5-1281-4F39-A481-7D8803ED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946C9C-1A96-4F0F-A41E-BFD4E9FDA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定理</a:t>
                </a:r>
                <a:r>
                  <a:rPr lang="zh-CN" altLang="en-US" dirty="0"/>
                  <a:t>：设离散随机变量的概率空间为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，函数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是随机变量不确定的度量，若此函数满足条件：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）连续性；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）单调性；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）可加性，则此函数必为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为常数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dirty="0">
                    <a:sym typeface="Wingdings" panose="05000000000000000000" pitchFamily="2" charset="2"/>
                  </a:rPr>
                  <a:t>：</a:t>
                </a:r>
                <a:r>
                  <a:rPr lang="zh-CN" alt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）考虑随机变量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为等概分布的情况</a:t>
                </a:r>
                <a:r>
                  <a:rPr lang="zh-CN" altLang="en-US" dirty="0"/>
                  <a:t>，这时有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由条件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）可知：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𝑀𝑁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都是正整数</a:t>
                </a:r>
                <a:endParaRPr lang="en-US" altLang="zh-CN" dirty="0"/>
              </a:p>
              <a:p>
                <a:r>
                  <a:rPr lang="zh-CN" altLang="en-US" dirty="0"/>
                  <a:t>显然，我们可以选择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使之满足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取对数则有：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𝑚𝑙𝑜𝑔𝑠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同时除以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𝑙𝑜𝑔𝑠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因此有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𝑙𝑜𝑔𝑡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𝑙𝑜𝑔𝑠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由条件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)≤(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zh-CN" altLang="en-US" dirty="0"/>
                  <a:t>两边除以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得：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因此有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因此，根据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得：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𝑙𝑜𝑔𝑡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𝑙𝑜𝑔𝑠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任意，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可任意大，因此有：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𝑙𝑜𝑔𝑠</m:t>
                        </m:r>
                      </m:den>
                    </m:f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𝐶𝑙𝑜𝑔𝑡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为常数</a:t>
                </a:r>
                <a:r>
                  <a:rPr lang="en-US" altLang="zh-CN" dirty="0"/>
                  <a:t>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946C9C-1A96-4F0F-A41E-BFD4E9FDA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22" t="-140" r="-2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9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CB1A5-1281-4F39-A481-7D8803ED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946C9C-1A96-4F0F-A41E-BFD4E9FDA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0705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定理：设离散随机变量的概率空间为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，函数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是随机变量不确定的度量，若此函数满足条件：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）连续性；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）单调性；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）可加性，则此函数必为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为常数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dirty="0">
                    <a:sym typeface="Wingdings" panose="05000000000000000000" pitchFamily="2" charset="2"/>
                  </a:rPr>
                  <a:t>：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）考虑随机变量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为等概分布的情况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𝐶𝑙𝑜𝑔𝑡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为常数</a:t>
                </a:r>
                <a:r>
                  <a:rPr lang="en-US" altLang="zh-CN" dirty="0"/>
                  <a:t>!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考虑随机变量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为非等概分布</a:t>
                </a:r>
                <a:r>
                  <a:rPr lang="zh-CN" altLang="en-US" dirty="0"/>
                  <a:t>，但此时概率为有理数的情况，此时概率可表示为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为整数。令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dirty="0"/>
                  <a:t>由条件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可写为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于是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ClogM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ClogM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非等概分布，但概率为无理数的情况</a:t>
                </a:r>
                <a:r>
                  <a:rPr lang="zh-CN" altLang="en-US" dirty="0"/>
                  <a:t>，根据无理数可以用有理数逼近以及条件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），可以证明此情况下仍然有这个结论</a:t>
                </a:r>
                <a:r>
                  <a:rPr lang="en-US" altLang="zh-CN" dirty="0"/>
                  <a:t>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946C9C-1A96-4F0F-A41E-BFD4E9FDA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0705"/>
              </a:xfrm>
              <a:blipFill>
                <a:blip r:embed="rId3"/>
                <a:stretch>
                  <a:fillRect l="-696" r="-638" b="-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4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4.5</a:t>
            </a:r>
            <a:r>
              <a:rPr lang="zh-CN" altLang="en-US" dirty="0">
                <a:solidFill>
                  <a:srgbClr val="FF0000"/>
                </a:solidFill>
              </a:rPr>
              <a:t>平均互信息量、相对熵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noFill/>
            </p:spPr>
            <p:txBody>
              <a:bodyPr/>
              <a:lstStyle/>
              <a:p>
                <a:r>
                  <a:rPr lang="zh-CN" altLang="en-US" dirty="0"/>
                  <a:t>各种信息量之间的关系：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平均互信息量与信源熵、条件熵的关系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︱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b="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︱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zh-CN" altLang="en-US" b="0" dirty="0">
                  <a:solidFill>
                    <a:srgbClr val="000000"/>
                  </a:solidFill>
                </a:endParaRPr>
              </a:p>
              <a:p>
                <a:pPr lvl="1"/>
                <a:endParaRPr lang="zh-CN" alt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15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Object 11">
            <a:extLst>
              <a:ext uri="{FF2B5EF4-FFF2-40B4-BE49-F238E27FC236}">
                <a16:creationId xmlns:a16="http://schemas.microsoft.com/office/drawing/2014/main" id="{F94D40E3-C05A-4912-A93A-A3A4D3DEE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703916"/>
              </p:ext>
            </p:extLst>
          </p:nvPr>
        </p:nvGraphicFramePr>
        <p:xfrm>
          <a:off x="3178201" y="3484764"/>
          <a:ext cx="5276685" cy="300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Visio" r:id="rId16" imgW="2644140" imgH="1507541" progId="">
                  <p:embed/>
                </p:oleObj>
              </mc:Choice>
              <mc:Fallback>
                <p:oleObj name="Visio" r:id="rId16" imgW="2644140" imgH="1507541" progId="">
                  <p:embed/>
                  <p:pic>
                    <p:nvPicPr>
                      <p:cNvPr id="15463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201" y="3484764"/>
                        <a:ext cx="5276685" cy="3008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1156490" y="3048169"/>
            <a:ext cx="9409955" cy="123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D1FFD1"/>
                    </a:gs>
                    <a:gs pos="100000">
                      <a:srgbClr val="00FF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marL="488950" indent="-4889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2470"/>
              <a:t>   设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/>
              <a:t>为发送消息符号集，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/>
              <a:t>为接收符号集，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/>
              <a:t>)</a:t>
            </a:r>
            <a:r>
              <a:rPr lang="zh-CN" altLang="en-US" sz="2470"/>
              <a:t>是输入集的平均不确定性,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70"/>
              <a:t>（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/>
              <a:t>︱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/>
              <a:t>）是观察到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/>
              <a:t>后，集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/>
              <a:t>还保留的不确定性，二者之差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/>
              <a:t>;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)</a:t>
            </a:r>
            <a:r>
              <a:rPr lang="zh-CN" altLang="en-US" sz="2470"/>
              <a:t>就是在接收过程中得到的关于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/>
              <a:t>,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/>
              <a:t>的平均互信息量。</a:t>
            </a:r>
          </a:p>
        </p:txBody>
      </p:sp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2331415" y="4496086"/>
            <a:ext cx="7450741" cy="470573"/>
          </a:xfrm>
          <a:prstGeom prst="rect">
            <a:avLst/>
          </a:prstGeom>
          <a:gradFill rotWithShape="0">
            <a:gsLst>
              <a:gs pos="0">
                <a:srgbClr val="993300"/>
              </a:gs>
              <a:gs pos="50000">
                <a:srgbClr val="F6EDE8"/>
              </a:gs>
              <a:gs pos="100000">
                <a:srgbClr val="9933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/>
              <a:t> 对于无扰信道，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)=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/>
              <a:t>)</a:t>
            </a:r>
            <a:endParaRPr lang="zh-CN" altLang="en-US" sz="2470"/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2252986" y="5562416"/>
            <a:ext cx="7529170" cy="470573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8000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/>
              <a:t> 对于强噪信道，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)= 0</a:t>
            </a:r>
            <a:endParaRPr lang="zh-CN" altLang="en-US" sz="2470"/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7890465" y="395280"/>
            <a:ext cx="3058725" cy="1401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>
                <a:solidFill>
                  <a:schemeClr val="bg1"/>
                </a:solidFill>
              </a:rPr>
              <a:t>从通信的角度来讨论平均互信息量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>
                <a:solidFill>
                  <a:schemeClr val="bg1"/>
                </a:solidFill>
              </a:rPr>
              <a:t>(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)</a:t>
            </a:r>
            <a:r>
              <a:rPr lang="zh-CN" altLang="en-US" sz="2470">
                <a:solidFill>
                  <a:schemeClr val="bg1"/>
                </a:solidFill>
              </a:rPr>
              <a:t>的物理意义</a:t>
            </a:r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2017700" y="2057249"/>
            <a:ext cx="8391887" cy="470573"/>
          </a:xfrm>
          <a:prstGeom prst="rect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由第一等式</a:t>
            </a:r>
            <a:r>
              <a:rPr lang="en-US" altLang="zh-CN" sz="2470" i="1">
                <a:solidFill>
                  <a:schemeClr val="bg1"/>
                </a:solidFill>
              </a:rPr>
              <a:t>I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470" i="1">
                <a:solidFill>
                  <a:schemeClr val="bg1"/>
                </a:solidFill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;</a:t>
            </a:r>
            <a:r>
              <a:rPr lang="en-US" altLang="zh-CN" sz="2470" i="1">
                <a:solidFill>
                  <a:schemeClr val="bg1"/>
                </a:solidFill>
              </a:rPr>
              <a:t>Y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)=</a:t>
            </a:r>
            <a:r>
              <a:rPr lang="en-US" altLang="zh-CN" sz="2470" i="1">
                <a:solidFill>
                  <a:schemeClr val="bg1"/>
                </a:solidFill>
              </a:rPr>
              <a:t> H</a:t>
            </a:r>
            <a:r>
              <a:rPr lang="zh-CN" altLang="en-US" sz="2470">
                <a:solidFill>
                  <a:schemeClr val="bg1"/>
                </a:solidFill>
              </a:rPr>
              <a:t>（</a:t>
            </a:r>
            <a:r>
              <a:rPr lang="en-US" altLang="zh-CN" sz="2470" i="1">
                <a:solidFill>
                  <a:schemeClr val="bg1"/>
                </a:solidFill>
              </a:rPr>
              <a:t>X</a:t>
            </a:r>
            <a:r>
              <a:rPr lang="zh-CN" altLang="en-US" sz="2470">
                <a:solidFill>
                  <a:schemeClr val="bg1"/>
                </a:solidFill>
              </a:rPr>
              <a:t>）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2470" i="1">
                <a:solidFill>
                  <a:schemeClr val="bg1"/>
                </a:solidFill>
              </a:rPr>
              <a:t>H</a:t>
            </a:r>
            <a:r>
              <a:rPr lang="zh-CN" altLang="en-US" sz="2470">
                <a:solidFill>
                  <a:schemeClr val="bg1"/>
                </a:solidFill>
              </a:rPr>
              <a:t>（</a:t>
            </a:r>
            <a:r>
              <a:rPr lang="en-US" altLang="zh-CN" sz="2470" i="1">
                <a:solidFill>
                  <a:schemeClr val="bg1"/>
                </a:solidFill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︱</a:t>
            </a:r>
            <a:r>
              <a:rPr lang="en-US" altLang="zh-CN" sz="2470" i="1">
                <a:solidFill>
                  <a:schemeClr val="bg1"/>
                </a:solidFill>
              </a:rPr>
              <a:t>Y</a:t>
            </a:r>
            <a:r>
              <a:rPr lang="zh-CN" altLang="en-US" sz="2470">
                <a:solidFill>
                  <a:schemeClr val="bg1"/>
                </a:solidFill>
              </a:rPr>
              <a:t>）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看</a:t>
            </a:r>
            <a:r>
              <a:rPr lang="en-US" altLang="zh-CN" sz="2470" i="1">
                <a:solidFill>
                  <a:schemeClr val="bg1"/>
                </a:solidFill>
              </a:rPr>
              <a:t>I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470" i="1">
                <a:solidFill>
                  <a:schemeClr val="bg1"/>
                </a:solidFill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;</a:t>
            </a:r>
            <a:r>
              <a:rPr lang="en-US" altLang="zh-CN" sz="2470" i="1">
                <a:solidFill>
                  <a:schemeClr val="bg1"/>
                </a:solidFill>
              </a:rPr>
              <a:t>Y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的物理意义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F112E9-DF03-4398-B929-739B423A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1782413" y="4114499"/>
            <a:ext cx="8548745" cy="473978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FFFFFF"/>
              </a:gs>
              <a:gs pos="100000">
                <a:srgbClr val="0000FF"/>
              </a:gs>
            </a:gsLst>
            <a:lin ang="5400000" scaled="1"/>
          </a:gra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70"/>
              <a:t>  对于无扰信道，有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)=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/>
              <a:t>)=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)</a:t>
            </a:r>
            <a:r>
              <a:rPr lang="zh-CN" altLang="en-US" sz="2470"/>
              <a:t>。 </a:t>
            </a:r>
            <a:endParaRPr lang="zh-CN" altLang="en-US" sz="2470">
              <a:latin typeface="Times New Roman" panose="02020603050405020304" pitchFamily="18" charset="0"/>
            </a:endParaRP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1782413" y="5105418"/>
            <a:ext cx="8548745" cy="473978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FFFFFF"/>
              </a:gs>
              <a:gs pos="100000">
                <a:srgbClr val="0000FF"/>
              </a:gs>
            </a:gsLst>
            <a:lin ang="5400000" scaled="1"/>
          </a:gra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2470"/>
              <a:t>对于强噪信道，有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70"/>
              <a:t>（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︱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/>
              <a:t>）</a:t>
            </a:r>
            <a:r>
              <a:rPr lang="en-US" altLang="zh-CN" sz="247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zh-CN" altLang="en-US" sz="2470"/>
              <a:t>（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/>
              <a:t>），从而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/>
              <a:t>(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/>
              <a:t>) = </a:t>
            </a:r>
            <a:r>
              <a:rPr lang="en-US" altLang="zh-CN" sz="247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70"/>
              <a:t>。</a:t>
            </a:r>
            <a:endParaRPr lang="zh-CN" altLang="en-US" sz="2470">
              <a:latin typeface="Times New Roman" panose="02020603050405020304" pitchFamily="18" charset="0"/>
            </a:endParaRPr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2185641" y="2437305"/>
            <a:ext cx="7529170" cy="141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 dirty="0"/>
              <a:t>(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 dirty="0"/>
              <a:t>)</a:t>
            </a:r>
            <a:r>
              <a:rPr lang="zh-CN" altLang="en-US" sz="2470" dirty="0"/>
              <a:t>是观察到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 dirty="0"/>
              <a:t>所获得的信息量，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70" dirty="0"/>
              <a:t>（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 dirty="0"/>
              <a:t>︱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 dirty="0"/>
              <a:t>）是发出确定消息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 dirty="0"/>
              <a:t>后，</a:t>
            </a:r>
            <a:r>
              <a:rPr lang="zh-CN" altLang="en-US" sz="2470" dirty="0">
                <a:cs typeface="Times New Roman" panose="02020603050405020304" pitchFamily="18" charset="0"/>
              </a:rPr>
              <a:t>由于干扰而使</a:t>
            </a:r>
            <a:r>
              <a:rPr lang="en-US" altLang="zh-CN" sz="2470" i="1" dirty="0"/>
              <a:t>Y</a:t>
            </a:r>
            <a:r>
              <a:rPr lang="zh-CN" altLang="en-US" sz="2470" dirty="0">
                <a:cs typeface="Times New Roman" panose="02020603050405020304" pitchFamily="18" charset="0"/>
              </a:rPr>
              <a:t>存在的平均不确定性，</a:t>
            </a:r>
            <a:r>
              <a:rPr lang="zh-CN" altLang="en-US" sz="2470" dirty="0"/>
              <a:t> 二者之差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 dirty="0"/>
              <a:t>(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 dirty="0"/>
              <a:t>)</a:t>
            </a:r>
            <a:r>
              <a:rPr lang="zh-CN" altLang="en-US" sz="2470" dirty="0"/>
              <a:t>就是一次通信所获得的信息量。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1860841" y="1837497"/>
            <a:ext cx="8391887" cy="470573"/>
          </a:xfrm>
          <a:prstGeom prst="rect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由第</a:t>
            </a:r>
            <a:r>
              <a:rPr lang="zh-CN" altLang="en-US" sz="2470">
                <a:solidFill>
                  <a:schemeClr val="bg1"/>
                </a:solidFill>
              </a:rPr>
              <a:t>二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等式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>
                <a:solidFill>
                  <a:schemeClr val="bg1"/>
                </a:solidFill>
              </a:rPr>
              <a:t>(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)=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zh-CN" altLang="en-US" sz="2470">
                <a:solidFill>
                  <a:schemeClr val="bg1"/>
                </a:solidFill>
              </a:rPr>
              <a:t>（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)-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70">
                <a:solidFill>
                  <a:schemeClr val="bg1"/>
                </a:solidFill>
              </a:rPr>
              <a:t>（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︱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>
                <a:solidFill>
                  <a:schemeClr val="bg1"/>
                </a:solidFill>
              </a:rPr>
              <a:t>）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看</a:t>
            </a:r>
            <a:r>
              <a:rPr lang="en-US" altLang="zh-CN" sz="2470" i="1">
                <a:solidFill>
                  <a:schemeClr val="bg1"/>
                </a:solidFill>
              </a:rPr>
              <a:t>I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470" i="1">
                <a:solidFill>
                  <a:schemeClr val="bg1"/>
                </a:solidFill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;</a:t>
            </a:r>
            <a:r>
              <a:rPr lang="en-US" altLang="zh-CN" sz="2470" i="1">
                <a:solidFill>
                  <a:schemeClr val="bg1"/>
                </a:solidFill>
              </a:rPr>
              <a:t>Y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的物理意义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D2D223-80D4-49A3-B538-BF427EB1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1325219" y="2527769"/>
            <a:ext cx="8823662" cy="313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965" tIns="46483" rIns="92965" bIns="46483">
            <a:spAutoFit/>
          </a:bodyPr>
          <a:lstStyle>
            <a:lvl1pPr indent="288925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endParaRPr lang="zh-CN" altLang="en-US" sz="24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70" dirty="0">
                <a:solidFill>
                  <a:srgbClr val="13075D"/>
                </a:solidFill>
              </a:rPr>
              <a:t>通信前，随机变量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70" dirty="0">
                <a:solidFill>
                  <a:srgbClr val="13075D"/>
                </a:solidFill>
              </a:rPr>
              <a:t>和随机变量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70" dirty="0">
                <a:solidFill>
                  <a:srgbClr val="13075D"/>
                </a:solidFill>
              </a:rPr>
              <a:t>可视为统计独立，其先验不确定性为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 dirty="0">
                <a:solidFill>
                  <a:srgbClr val="13075D"/>
                </a:solidFill>
              </a:rPr>
              <a:t>)+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 dirty="0">
                <a:solidFill>
                  <a:srgbClr val="13075D"/>
                </a:solidFill>
              </a:rPr>
              <a:t>)</a:t>
            </a:r>
            <a:r>
              <a:rPr lang="zh-CN" altLang="en-US" sz="2470" dirty="0">
                <a:solidFill>
                  <a:srgbClr val="13075D"/>
                </a:solidFill>
              </a:rPr>
              <a:t>，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70" dirty="0">
                <a:solidFill>
                  <a:srgbClr val="13075D"/>
                </a:solidFill>
              </a:rPr>
              <a:t>通信后，整个系统的后验不确定性为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altLang="zh-CN" sz="2470" dirty="0">
                <a:solidFill>
                  <a:srgbClr val="13075D"/>
                </a:solidFill>
              </a:rPr>
              <a:t>)</a:t>
            </a:r>
            <a:r>
              <a:rPr lang="zh-CN" altLang="en-US" sz="2470" dirty="0">
                <a:solidFill>
                  <a:srgbClr val="13075D"/>
                </a:solidFill>
              </a:rPr>
              <a:t>，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70" dirty="0">
                <a:solidFill>
                  <a:srgbClr val="13075D"/>
                </a:solidFill>
              </a:rPr>
              <a:t>二者之差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 dirty="0">
                <a:solidFill>
                  <a:srgbClr val="13075D"/>
                </a:solidFill>
              </a:rPr>
              <a:t>)+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 dirty="0">
                <a:solidFill>
                  <a:srgbClr val="13075D"/>
                </a:solidFill>
              </a:rPr>
              <a:t>)-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altLang="zh-CN" sz="2470" dirty="0">
                <a:solidFill>
                  <a:srgbClr val="13075D"/>
                </a:solidFill>
              </a:rPr>
              <a:t>)</a:t>
            </a:r>
            <a:r>
              <a:rPr lang="zh-CN" altLang="en-US" sz="2470" dirty="0">
                <a:solidFill>
                  <a:srgbClr val="13075D"/>
                </a:solidFill>
              </a:rPr>
              <a:t>就是通信过程中不确定性减少的量，也就是通信过程中获得的平均互信息量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 dirty="0">
                <a:solidFill>
                  <a:srgbClr val="13075D"/>
                </a:solidFill>
              </a:rPr>
              <a:t>(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70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70" i="1" dirty="0">
                <a:solidFill>
                  <a:srgbClr val="130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 dirty="0">
                <a:solidFill>
                  <a:srgbClr val="13075D"/>
                </a:solidFill>
              </a:rPr>
              <a:t>)</a:t>
            </a:r>
            <a:r>
              <a:rPr lang="zh-CN" altLang="en-US" sz="2470" dirty="0">
                <a:solidFill>
                  <a:srgbClr val="13075D"/>
                </a:solidFill>
              </a:rPr>
              <a:t>。</a:t>
            </a:r>
            <a:endParaRPr lang="zh-CN" altLang="en-US" sz="2470" dirty="0">
              <a:solidFill>
                <a:srgbClr val="1307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2470" dirty="0">
              <a:solidFill>
                <a:srgbClr val="13075D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Text Box 3"/>
          <p:cNvSpPr txBox="1">
            <a:spLocks noChangeArrowheads="1"/>
          </p:cNvSpPr>
          <p:nvPr/>
        </p:nvSpPr>
        <p:spPr bwMode="auto">
          <a:xfrm>
            <a:off x="1443278" y="2057196"/>
            <a:ext cx="8705603" cy="470573"/>
          </a:xfrm>
          <a:prstGeom prst="rect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65" tIns="46483" rIns="92965" bIns="46483">
            <a:spAutoFit/>
          </a:bodyPr>
          <a:lstStyle>
            <a:lvl1pPr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977900"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由第</a:t>
            </a:r>
            <a:r>
              <a:rPr lang="zh-CN" altLang="en-US" sz="2470">
                <a:solidFill>
                  <a:schemeClr val="bg1"/>
                </a:solidFill>
              </a:rPr>
              <a:t>三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等式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70">
                <a:solidFill>
                  <a:schemeClr val="bg1"/>
                </a:solidFill>
              </a:rPr>
              <a:t>(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)=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sz="2470">
                <a:solidFill>
                  <a:schemeClr val="bg1"/>
                </a:solidFill>
              </a:rPr>
              <a:t>(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)+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sz="2470">
                <a:solidFill>
                  <a:schemeClr val="bg1"/>
                </a:solidFill>
              </a:rPr>
              <a:t>(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)-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sz="2470">
                <a:solidFill>
                  <a:schemeClr val="bg1"/>
                </a:solidFill>
              </a:rPr>
              <a:t>(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,</a:t>
            </a:r>
            <a:r>
              <a:rPr lang="en-US" altLang="zh-CN" sz="247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70">
                <a:solidFill>
                  <a:schemeClr val="bg1"/>
                </a:solidFill>
              </a:rPr>
              <a:t>)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看</a:t>
            </a:r>
            <a:r>
              <a:rPr lang="en-US" altLang="zh-CN" sz="2470" i="1">
                <a:solidFill>
                  <a:schemeClr val="bg1"/>
                </a:solidFill>
              </a:rPr>
              <a:t>I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470" i="1">
                <a:solidFill>
                  <a:schemeClr val="bg1"/>
                </a:solidFill>
              </a:rPr>
              <a:t>X</a:t>
            </a:r>
            <a:r>
              <a:rPr lang="en-US" altLang="zh-CN" sz="2470">
                <a:solidFill>
                  <a:schemeClr val="bg1"/>
                </a:solidFill>
              </a:rPr>
              <a:t>;</a:t>
            </a:r>
            <a:r>
              <a:rPr lang="en-US" altLang="zh-CN" sz="2470" i="1">
                <a:solidFill>
                  <a:schemeClr val="bg1"/>
                </a:solidFill>
              </a:rPr>
              <a:t>Y</a:t>
            </a:r>
            <a:r>
              <a:rPr lang="en-US" altLang="zh-CN" sz="247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470">
                <a:solidFill>
                  <a:schemeClr val="bg1"/>
                </a:solidFill>
                <a:cs typeface="Times New Roman" panose="02020603050405020304" pitchFamily="18" charset="0"/>
              </a:rPr>
              <a:t>的物理意义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30F707-B364-4D03-8A20-F8FF8BFC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D05F3-55A0-4144-8149-AC064DEC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信息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概念一</a:t>
            </a:r>
            <a:r>
              <a:rPr lang="en-US" altLang="zh-CN" dirty="0"/>
              <a:t>——</a:t>
            </a:r>
            <a:r>
              <a:rPr lang="zh-CN" altLang="en-US" dirty="0"/>
              <a:t>通俗概念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2"/>
                </a:solidFill>
                <a:ea typeface="楷体_GB2312"/>
                <a:cs typeface="楷体_GB2312"/>
              </a:rPr>
              <a:t>“信息</a:t>
            </a:r>
            <a:r>
              <a:rPr lang="en-US" altLang="zh-CN" dirty="0">
                <a:solidFill>
                  <a:schemeClr val="tx2"/>
                </a:solidFill>
                <a:ea typeface="楷体_GB2312"/>
                <a:cs typeface="楷体_GB2312"/>
              </a:rPr>
              <a:t>=</a:t>
            </a:r>
            <a:r>
              <a:rPr lang="zh-CN" altLang="en-US" dirty="0">
                <a:solidFill>
                  <a:schemeClr val="tx2"/>
                </a:solidFill>
                <a:ea typeface="楷体_GB2312"/>
                <a:cs typeface="楷体_GB2312"/>
              </a:rPr>
              <a:t>消息”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endParaRPr lang="zh-CN" altLang="en-US" sz="1000" dirty="0"/>
          </a:p>
          <a:p>
            <a:pPr>
              <a:lnSpc>
                <a:spcPct val="90000"/>
              </a:lnSpc>
            </a:pPr>
            <a:r>
              <a:rPr lang="zh-CN" altLang="en-US" dirty="0"/>
              <a:t>虽然直观通俗、容易理解，但是并不准确。</a:t>
            </a:r>
          </a:p>
        </p:txBody>
      </p:sp>
      <p:pic>
        <p:nvPicPr>
          <p:cNvPr id="10244" name="Picture 4" descr="j0332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0526" r="11111" b="15788"/>
          <a:stretch>
            <a:fillRect/>
          </a:stretch>
        </p:blipFill>
        <p:spPr bwMode="auto">
          <a:xfrm>
            <a:off x="2705100" y="3013075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 descr="j0292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2658271"/>
            <a:ext cx="1868487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 descr="j02293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1" y="3013075"/>
            <a:ext cx="174942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1943100" y="4356101"/>
            <a:ext cx="777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 Narrow" panose="020B0606020202030204" pitchFamily="34" charset="0"/>
                <a:ea typeface="黑体" panose="02010609060101010101" pitchFamily="49" charset="-122"/>
              </a:rPr>
              <a:t>                 电话                     报纸                             电视                           网络</a:t>
            </a:r>
          </a:p>
        </p:txBody>
      </p:sp>
      <p:pic>
        <p:nvPicPr>
          <p:cNvPr id="10250" name="Picture 10" descr="j029198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18" y="2501899"/>
            <a:ext cx="1808163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3813383" y="6056314"/>
            <a:ext cx="4191000" cy="376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00B050"/>
                </a:solidFill>
                <a:latin typeface="楷体_GB2312"/>
                <a:ea typeface="楷体_GB2312"/>
                <a:cs typeface="楷体_GB2312"/>
              </a:rPr>
              <a:t>地球绕着太阳转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8095456" y="605393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Arial Narrow" panose="020B0606020202030204" pitchFamily="34" charset="0"/>
                <a:ea typeface="黑体" panose="02010609060101010101" pitchFamily="49" charset="-122"/>
              </a:rPr>
              <a:t>消息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3813383" y="6483350"/>
            <a:ext cx="4191000" cy="369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rgbClr val="00B050"/>
                </a:solidFill>
                <a:latin typeface="楷体_GB2312"/>
                <a:ea typeface="楷体_GB2312"/>
                <a:cs typeface="楷体_GB2312"/>
              </a:rPr>
              <a:t>这是众所周知的事情，信息量约为</a:t>
            </a:r>
            <a:r>
              <a:rPr lang="en-US" altLang="zh-CN" b="1" dirty="0">
                <a:solidFill>
                  <a:srgbClr val="00B050"/>
                </a:solidFill>
                <a:latin typeface="楷体_GB2312"/>
                <a:ea typeface="楷体_GB2312"/>
                <a:cs typeface="楷体_GB2312"/>
              </a:rPr>
              <a:t>0</a:t>
            </a:r>
            <a:endParaRPr lang="zh-CN" altLang="en-US" b="1" dirty="0">
              <a:solidFill>
                <a:srgbClr val="00B050"/>
              </a:solidFill>
              <a:latin typeface="楷体_GB2312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3" grpId="0" animBg="1"/>
      <p:bldP spid="10254" grpId="0"/>
      <p:bldP spid="1025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52424-940F-4B95-B897-B5551F8A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A0B916-614D-40A3-92B7-5C12A7773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2600" b="1" dirty="0">
                    <a:solidFill>
                      <a:srgbClr val="FF0000"/>
                    </a:solidFill>
                  </a:rPr>
                  <a:t>相对熵</a:t>
                </a:r>
                <a14:m>
                  <m:oMath xmlns:m="http://schemas.openxmlformats.org/officeDocument/2006/math"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2600" dirty="0"/>
                  <a:t>:</a:t>
                </a:r>
                <a:r>
                  <a:rPr lang="zh-CN" altLang="en-US" sz="2600" dirty="0"/>
                  <a:t>相对熵</a:t>
                </a:r>
                <a:r>
                  <a:rPr lang="en-US" altLang="zh-CN" sz="2600" dirty="0"/>
                  <a:t>,</a:t>
                </a:r>
                <a:r>
                  <a:rPr lang="zh-CN" altLang="en-US" sz="2600" dirty="0"/>
                  <a:t>交叉熵，</a:t>
                </a:r>
                <a:r>
                  <a:rPr lang="en-US" altLang="zh-CN" sz="2600" dirty="0" err="1"/>
                  <a:t>Kullback</a:t>
                </a:r>
                <a:r>
                  <a:rPr lang="zh-CN" altLang="en-US" sz="2600" dirty="0"/>
                  <a:t>熵，</a:t>
                </a:r>
                <a:r>
                  <a:rPr lang="en-US" altLang="zh-CN" sz="2600" dirty="0"/>
                  <a:t>K-L</a:t>
                </a:r>
                <a:r>
                  <a:rPr lang="zh-CN" altLang="en-US" sz="2600" dirty="0"/>
                  <a:t>散度，</a:t>
                </a:r>
                <a:r>
                  <a:rPr lang="en-US" altLang="zh-CN" sz="2600" dirty="0"/>
                  <a:t>K-L</a:t>
                </a:r>
                <a:r>
                  <a:rPr lang="zh-CN" altLang="en-US" sz="2600" dirty="0"/>
                  <a:t>距离，方向散度</a:t>
                </a:r>
                <a:r>
                  <a:rPr lang="en-US" altLang="zh-CN" sz="2600" dirty="0"/>
                  <a:t>)</a:t>
                </a:r>
              </a:p>
              <a:p>
                <a:pPr lvl="1"/>
                <a:r>
                  <a:rPr lang="zh-CN" altLang="en-US" sz="2200" dirty="0"/>
                  <a:t>相对熵非负，互信息非负</a:t>
                </a:r>
                <a:endParaRPr lang="en-US" altLang="zh-CN" sz="2200" dirty="0"/>
              </a:p>
              <a:p>
                <a:pPr lvl="1"/>
                <a:r>
                  <a:rPr lang="zh-CN" altLang="en-US" sz="2200" b="1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sz="2200" dirty="0"/>
                  <a:t>：</a:t>
                </a:r>
                <a:r>
                  <a:rPr lang="en-US" altLang="zh-CN" sz="2200" dirty="0"/>
                  <a:t>1)</a:t>
                </a:r>
                <a:r>
                  <a:rPr lang="zh-CN" altLang="en-US" sz="2200" dirty="0"/>
                  <a:t>对任意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zh-CN" altLang="en-US" sz="2200" dirty="0"/>
                  <a:t>都有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𝑙𝑛𝑥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200" dirty="0"/>
                  <a:t>成立，等式成立的充要条件是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𝑙𝑛𝑥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200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从而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为下凸函数，且最小值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/>
                  <a:t>取得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/>
                  <a:t>，从而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然后令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200" dirty="0"/>
                  <a:t>，代入得证；</a:t>
                </a:r>
                <a:endParaRPr lang="en-US" altLang="zh-CN" sz="2200" dirty="0"/>
              </a:p>
              <a:p>
                <a:pPr lvl="1"/>
                <a:r>
                  <a:rPr lang="en-US" altLang="zh-CN" sz="2200" dirty="0"/>
                  <a:t>2)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𝑙𝑜𝑔𝑒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𝑙𝑜𝑔𝑒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从而：</a:t>
                </a:r>
                <a:endParaRPr lang="en-US" altLang="zh-CN" sz="2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𝑙𝑜𝑔𝑒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𝑙𝑜𝑔𝑒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lvl="1"/>
                <a:r>
                  <a:rPr lang="zh-CN" altLang="en-US" sz="2200" dirty="0"/>
                  <a:t>从而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nary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等号成立当且仅当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A0B916-614D-40A3-92B7-5C12A7773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94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BB28D-827B-470F-B766-5D340237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7E385D-AC1F-4456-88F6-8CDD0FBFA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对数和不等式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对非负数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以及非负数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有：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≥(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sz="2000" dirty="0"/>
                  <a:t>，等式当且仅当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常数</m:t>
                    </m:r>
                  </m:oMath>
                </a14:m>
                <a:r>
                  <a:rPr lang="zh-CN" altLang="en-US" sz="2000" dirty="0"/>
                  <a:t>成立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注意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0=0;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𝑎𝑙𝑜𝑔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=∞,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&gt;0;0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r>
                  <a:rPr lang="zh-CN" altLang="en-US" sz="2400" dirty="0"/>
                  <a:t>利用该不等式，可以证明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相对熵的凸性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sz="2400" dirty="0"/>
                  <a:t>关于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对是凸的，即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二元组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000" dirty="0"/>
                  <a:t>证明：应用对数不等式到上式的左端项，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</m:func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7E385D-AC1F-4456-88F6-8CDD0FBFA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980" r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53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1B977-03D0-4174-992D-A40B57F6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E4F0A7-84ED-4896-82C1-CD1E4FADB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371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9900FF"/>
                    </a:solidFill>
                  </a:rPr>
                  <a:t>数据处理不等式</a:t>
                </a:r>
                <a:endParaRPr lang="en-US" altLang="zh-CN" dirty="0">
                  <a:solidFill>
                    <a:srgbClr val="99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如果随机变量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dirty="0"/>
                  <a:t>形成马尔可夫链，即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直观：任何对数据进行高级操作都不可能改进由数据得到的推断</a:t>
                </a:r>
                <a:endParaRPr lang="en-US" altLang="zh-CN" dirty="0"/>
              </a:p>
              <a:p>
                <a:pPr lvl="1"/>
                <a:r>
                  <a:rPr lang="zh-CN" altLang="en-US" b="1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dirty="0"/>
                  <a:t>：马尔可夫链表明给定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dirty="0"/>
                  <a:t>条件独立，从而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可得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等式成立当且仅当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也就是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形成马尔可夫链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类似可以证明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且若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表明数据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的函数不能提高关于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的信息。</a:t>
                </a:r>
                <a:endParaRPr lang="en-US" altLang="zh-CN" dirty="0"/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E4F0A7-84ED-4896-82C1-CD1E4FADB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3714"/>
              </a:xfrm>
              <a:blipFill>
                <a:blip r:embed="rId2"/>
                <a:stretch>
                  <a:fillRect l="-1043" t="-1392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14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B8C-72DC-4DB6-90BA-C2D0E4C4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决策树</a:t>
            </a:r>
            <a:r>
              <a:rPr lang="en-US" altLang="zh-CN" dirty="0"/>
              <a:t>-</a:t>
            </a:r>
            <a:r>
              <a:rPr lang="zh-CN" altLang="en-US" dirty="0"/>
              <a:t>信息熵的直接应用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488CA-6C29-49CE-A417-696C22BF5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决策树：基于规则来进行分类，典型的决策树算法</a:t>
            </a:r>
            <a:r>
              <a:rPr lang="en-US" altLang="zh-CN" dirty="0"/>
              <a:t>ID3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4" name="Group 127">
            <a:extLst>
              <a:ext uri="{FF2B5EF4-FFF2-40B4-BE49-F238E27FC236}">
                <a16:creationId xmlns:a16="http://schemas.microsoft.com/office/drawing/2014/main" id="{98517C02-F252-40EA-BA6B-5E2AF8352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74964"/>
              </p:ext>
            </p:extLst>
          </p:nvPr>
        </p:nvGraphicFramePr>
        <p:xfrm>
          <a:off x="967027" y="2346960"/>
          <a:ext cx="5228033" cy="4511040"/>
        </p:xfrm>
        <a:graphic>
          <a:graphicData uri="http://schemas.openxmlformats.org/drawingml/2006/table">
            <a:tbl>
              <a:tblPr/>
              <a:tblGrid>
                <a:gridCol w="59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6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计数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年龄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收入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学生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信誉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归类：买计算机？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青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不买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青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不买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128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老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老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低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老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低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不买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低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128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青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不买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青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低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132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老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青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32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32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良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63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老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不买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 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老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中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优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买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30C788-09AD-47C4-B7B7-B983540EDA1C}"/>
                  </a:ext>
                </a:extLst>
              </p:cNvPr>
              <p:cNvSpPr txBox="1"/>
              <p:nvPr/>
            </p:nvSpPr>
            <p:spPr>
              <a:xfrm>
                <a:off x="6681567" y="2333685"/>
                <a:ext cx="5178854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1.</a:t>
                </a:r>
                <a:r>
                  <a:rPr lang="zh-CN" altLang="en-US" dirty="0"/>
                  <a:t>计算决策属性的熵，买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不买，得</a:t>
                </a:r>
                <a:r>
                  <a:rPr lang="en-US" altLang="zh-CN" dirty="0"/>
                  <a:t>H=0.9573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2.</a:t>
                </a:r>
                <a:r>
                  <a:rPr lang="zh-CN" altLang="en-US" dirty="0"/>
                  <a:t>计算条件属性的熵，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2.1</a:t>
                </a:r>
                <a:r>
                  <a:rPr lang="zh-CN" altLang="en-US" dirty="0"/>
                  <a:t>计算年龄属性，分为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组，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2.1.1</a:t>
                </a:r>
                <a:r>
                  <a:rPr lang="zh-CN" altLang="en-US" dirty="0"/>
                  <a:t>青年：买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不买</a:t>
                </a:r>
                <a:r>
                  <a:rPr lang="en-US" altLang="zh-CN" dirty="0"/>
                  <a:t>:128/256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=0.9183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2.1.2</a:t>
                </a:r>
                <a:r>
                  <a:rPr lang="zh-CN" altLang="en-US" dirty="0"/>
                  <a:t>中年：买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不买</a:t>
                </a:r>
                <a:r>
                  <a:rPr lang="en-US" altLang="zh-CN" dirty="0"/>
                  <a:t>:256/0</a:t>
                </a:r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2.1.3</a:t>
                </a:r>
                <a:r>
                  <a:rPr lang="zh-CN" altLang="en-US" dirty="0"/>
                  <a:t>老年：买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不买</a:t>
                </a:r>
                <a:r>
                  <a:rPr lang="en-US" altLang="zh-CN" dirty="0"/>
                  <a:t>:125/127,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=0.9157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计算根据年龄分组后熵的期望为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=0.6877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因此，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年龄</a:t>
                </a:r>
                <a:r>
                  <a:rPr lang="zh-CN" altLang="en-US" dirty="0"/>
                  <a:t>熵的信息增益为：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0.9573−0.6877=0.2660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同理，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收入</a:t>
                </a:r>
                <a:r>
                  <a:rPr lang="zh-CN" altLang="en-US" dirty="0"/>
                  <a:t>属性的信息增益为：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0.9573−0.9361=0.0176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同理，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学生</a:t>
                </a:r>
                <a:r>
                  <a:rPr lang="zh-CN" altLang="en-US" dirty="0"/>
                  <a:t>属性的信息增益为：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0.9573−0.7811=0.1726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同理，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信誉</a:t>
                </a:r>
                <a:r>
                  <a:rPr lang="zh-CN" altLang="en-US" dirty="0"/>
                  <a:t>属性的信息增益为：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0.9573−0.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9048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0453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问题：先选哪个属性进行分类？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30C788-09AD-47C4-B7B7-B983540ED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567" y="2333685"/>
                <a:ext cx="5178854" cy="4801314"/>
              </a:xfrm>
              <a:prstGeom prst="rect">
                <a:avLst/>
              </a:prstGeom>
              <a:blipFill>
                <a:blip r:embed="rId2"/>
                <a:stretch>
                  <a:fillRect l="-706" t="-762" r="-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46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69799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0" spc="-5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  <a:sym typeface="+mn-ea"/>
              </a:rPr>
              <a:t>谢    谢！</a:t>
            </a:r>
            <a:endParaRPr sz="4400" b="1" kern="0" spc="-5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" y="4339590"/>
            <a:ext cx="11443970" cy="1774825"/>
            <a:chOff x="-9897" y="2571750"/>
            <a:chExt cx="9147320" cy="1493593"/>
          </a:xfrm>
        </p:grpSpPr>
        <p:pic>
          <p:nvPicPr>
            <p:cNvPr id="14" name="Picture 5" descr="c:\users\administrator\appdata\roaming\360se6\User Data\temp\15316320130613174438_960x720.jp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6" cstate="print"/>
            <a:srcRect/>
            <a:stretch>
              <a:fillRect/>
            </a:stretch>
          </p:blipFill>
          <p:spPr bwMode="auto">
            <a:xfrm>
              <a:off x="-9897" y="2909537"/>
              <a:ext cx="2771800" cy="862026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5" name="Picture 7" descr="c:\users\administrator\appdata\roaming\360se6\User Data\temp\w296h504768_1404098312_661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427733" y="2891991"/>
              <a:ext cx="2709690" cy="914521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6" name="Picture 3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8" cstate="print"/>
            <a:srcRect/>
            <a:stretch>
              <a:fillRect/>
            </a:stretch>
          </p:blipFill>
          <p:spPr bwMode="auto">
            <a:xfrm>
              <a:off x="2627783" y="2571750"/>
              <a:ext cx="3960441" cy="1493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13FE52-58D7-4C36-819A-21C87277DBDB}"/>
              </a:ext>
            </a:extLst>
          </p:cNvPr>
          <p:cNvSpPr txBox="1"/>
          <p:nvPr/>
        </p:nvSpPr>
        <p:spPr>
          <a:xfrm>
            <a:off x="4532789" y="3731151"/>
            <a:ext cx="3126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2023</a:t>
            </a:r>
            <a:r>
              <a:rPr lang="zh-CN" altLang="en-US" sz="2400" b="1" dirty="0">
                <a:latin typeface="+mn-ea"/>
              </a:rPr>
              <a:t>年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7C26F1-04A6-401C-73FA-A8F40ACAED9F}"/>
              </a:ext>
            </a:extLst>
          </p:cNvPr>
          <p:cNvSpPr txBox="1"/>
          <p:nvPr/>
        </p:nvSpPr>
        <p:spPr>
          <a:xfrm>
            <a:off x="2587918" y="2684239"/>
            <a:ext cx="703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哈尔滨工业大学计算学部  刘绍辉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68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 </a:t>
            </a:r>
            <a:r>
              <a:rPr lang="zh-CN" altLang="en-US" dirty="0"/>
              <a:t>信息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概念二</a:t>
            </a:r>
            <a:r>
              <a:rPr lang="en-US" altLang="zh-CN"/>
              <a:t>——</a:t>
            </a:r>
            <a:r>
              <a:rPr lang="zh-CN" altLang="en-US"/>
              <a:t>广义概念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2"/>
                </a:solidFill>
                <a:ea typeface="楷体_GB2312"/>
                <a:cs typeface="楷体_GB2312"/>
              </a:rPr>
              <a:t>“</a:t>
            </a:r>
            <a:r>
              <a:rPr lang="zh-CN" altLang="en-US">
                <a:solidFill>
                  <a:schemeClr val="tx2"/>
                </a:solidFill>
                <a:ea typeface="楷体_GB2312"/>
                <a:cs typeface="楷体_GB2312"/>
              </a:rPr>
              <a:t>信息是对物质存在和运动形式的一般描述</a:t>
            </a:r>
            <a:r>
              <a:rPr lang="en-US" altLang="zh-CN">
                <a:solidFill>
                  <a:schemeClr val="tx2"/>
                </a:solidFill>
                <a:ea typeface="楷体_GB2312"/>
                <a:cs typeface="楷体_GB2312"/>
              </a:rPr>
              <a:t>”</a:t>
            </a:r>
            <a:endParaRPr lang="zh-CN" altLang="en-US">
              <a:solidFill>
                <a:schemeClr val="tx2"/>
              </a:solidFill>
              <a:ea typeface="楷体_GB2312"/>
              <a:cs typeface="楷体_GB231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   </a:t>
            </a:r>
            <a:r>
              <a:rPr lang="en-US" altLang="zh-CN">
                <a:solidFill>
                  <a:schemeClr val="tx2"/>
                </a:solidFill>
                <a:ea typeface="楷体_GB2312"/>
                <a:cs typeface="楷体_GB2312"/>
              </a:rPr>
              <a:t>“</a:t>
            </a:r>
            <a:r>
              <a:rPr lang="zh-CN" altLang="en-US">
                <a:solidFill>
                  <a:schemeClr val="tx2"/>
                </a:solidFill>
                <a:ea typeface="楷体_GB2312"/>
                <a:cs typeface="楷体_GB2312"/>
              </a:rPr>
              <a:t>信息是认识主体（人、生物、机器）所感受的事物运动状态和变换方式</a:t>
            </a:r>
            <a:r>
              <a:rPr lang="en-US" altLang="zh-CN">
                <a:solidFill>
                  <a:schemeClr val="tx2"/>
                </a:solidFill>
                <a:ea typeface="楷体_GB2312"/>
                <a:cs typeface="楷体_GB2312"/>
              </a:rPr>
              <a:t>”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这个概念不容易定量描述，更接近于一个哲学概念。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信息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概念三</a:t>
            </a:r>
            <a:r>
              <a:rPr lang="en-US" altLang="zh-CN" dirty="0"/>
              <a:t>——</a:t>
            </a:r>
            <a:r>
              <a:rPr lang="zh-CN" altLang="en-US" dirty="0"/>
              <a:t>概率信息，又称为狭义信息</a:t>
            </a:r>
          </a:p>
          <a:p>
            <a:pPr algn="ctr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2"/>
                </a:solidFill>
                <a:ea typeface="楷体_GB2312"/>
                <a:cs typeface="楷体_GB2312"/>
              </a:rPr>
              <a:t>“信息是用来消除不确定性的东西”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r>
              <a:rPr lang="zh-CN" altLang="en-US" dirty="0"/>
              <a:t>由美国数学家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香农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/>
              <a:t>Claude Elwood Shannon</a:t>
            </a:r>
            <a:r>
              <a:rPr lang="zh-CN" altLang="en-US" dirty="0"/>
              <a:t>，</a:t>
            </a:r>
            <a:r>
              <a:rPr lang="en-US" altLang="zh-CN" dirty="0"/>
              <a:t>1916-2001)</a:t>
            </a:r>
            <a:r>
              <a:rPr lang="zh-CN" altLang="en-US" dirty="0"/>
              <a:t>提出来的，故又称香农信息。</a:t>
            </a:r>
          </a:p>
          <a:p>
            <a:pPr>
              <a:lnSpc>
                <a:spcPct val="110000"/>
              </a:lnSpc>
            </a:pPr>
            <a:endParaRPr lang="en-US" altLang="zh-CN" sz="1400" dirty="0"/>
          </a:p>
          <a:p>
            <a:pPr>
              <a:lnSpc>
                <a:spcPct val="110000"/>
              </a:lnSpc>
            </a:pPr>
            <a:r>
              <a:rPr lang="zh-CN" altLang="en-US" dirty="0"/>
              <a:t>用事件发生的概率衡量它的信息量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事件发生的概率越大，它提供的信息量就越小。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事件“中国足球队</a:t>
            </a:r>
            <a:r>
              <a:rPr lang="en-US" altLang="zh-CN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0:1</a:t>
            </a:r>
            <a:r>
              <a:rPr lang="zh-CN" altLang="en-US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负于韩国足球队”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事件发生的概率越小，一旦该事件发生，它发生后提供的信息量越大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事件“中国足球队</a:t>
            </a:r>
            <a:r>
              <a:rPr lang="en-US" altLang="zh-CN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4:0</a:t>
            </a:r>
            <a:r>
              <a:rPr lang="zh-CN" altLang="en-US" dirty="0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力克韩国足球队”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r>
              <a:rPr lang="zh-CN" altLang="en-US" dirty="0"/>
              <a:t>研究概率信息，简称信息。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endParaRPr lang="zh-CN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/>
              <a:t>研究对象：</a:t>
            </a:r>
            <a:r>
              <a:rPr lang="zh-CN" altLang="en-US" sz="3200" b="1">
                <a:solidFill>
                  <a:srgbClr val="C00000"/>
                </a:solidFill>
              </a:rPr>
              <a:t>通用通信系统</a:t>
            </a:r>
            <a:endParaRPr lang="en-US" altLang="zh-CN" sz="3200" b="1">
              <a:solidFill>
                <a:srgbClr val="C00000"/>
              </a:solidFill>
            </a:endParaRPr>
          </a:p>
          <a:p>
            <a:pPr lvl="1"/>
            <a:r>
              <a:rPr lang="zh-CN" altLang="en-US" sz="2800"/>
              <a:t>通信系统的基本问题：在某一点精确或近似地恢复另一点发送的信息。</a:t>
            </a:r>
            <a:endParaRPr lang="en-US" altLang="zh-CN" sz="2800"/>
          </a:p>
          <a:p>
            <a:pPr algn="ctr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rgbClr val="FF6600"/>
              </a:solidFill>
            </a:endParaRPr>
          </a:p>
          <a:p>
            <a:endParaRPr lang="zh-CN" altLang="en-US"/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2673626" y="3898830"/>
            <a:ext cx="6629400" cy="735013"/>
          </a:xfrm>
          <a:prstGeom prst="ellips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00B050"/>
                </a:solidFill>
                <a:latin typeface="Arial Narrow" panose="020B0606020202030204" pitchFamily="34" charset="0"/>
              </a:rPr>
              <a:t>信息论是</a:t>
            </a:r>
            <a:r>
              <a:rPr lang="zh-CN" altLang="en-US" b="1">
                <a:solidFill>
                  <a:srgbClr val="C00000"/>
                </a:solidFill>
                <a:latin typeface="Arial Narrow" panose="020B0606020202030204" pitchFamily="34" charset="0"/>
              </a:rPr>
              <a:t>通信</a:t>
            </a:r>
            <a:r>
              <a:rPr lang="zh-CN" altLang="en-US" b="1">
                <a:solidFill>
                  <a:srgbClr val="00B050"/>
                </a:solidFill>
                <a:latin typeface="Arial Narrow" panose="020B0606020202030204" pitchFamily="34" charset="0"/>
              </a:rPr>
              <a:t>的数学理论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  </a:t>
            </a:r>
            <a:r>
              <a:rPr lang="zh-CN" altLang="en-US" dirty="0"/>
              <a:t>通信系统模型</a:t>
            </a:r>
            <a:endParaRPr lang="zh-CN" altLang="en-US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21FE02-D1BD-48A8-97F9-B263B503DB6E}" type="datetime1">
              <a:rPr lang="zh-CN" altLang="en-US"/>
              <a:pPr>
                <a:defRPr/>
              </a:pPr>
              <a:t>2023-05-23</a:t>
            </a:fld>
            <a:endParaRPr lang="en-US" altLang="zh-CN"/>
          </a:p>
        </p:txBody>
      </p:sp>
      <p:sp>
        <p:nvSpPr>
          <p:cNvPr id="337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20391F-DB25-4F50-8D45-8D1873CE64AF}" type="slidenum">
              <a:rPr lang="zh-CN" altLang="en-US" sz="14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4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D364AE-E43D-47C0-9A66-92F16376BFF0}"/>
              </a:ext>
            </a:extLst>
          </p:cNvPr>
          <p:cNvGrpSpPr/>
          <p:nvPr/>
        </p:nvGrpSpPr>
        <p:grpSpPr>
          <a:xfrm>
            <a:off x="967409" y="1497496"/>
            <a:ext cx="10515600" cy="4858854"/>
            <a:chOff x="2057400" y="1733550"/>
            <a:chExt cx="8382000" cy="397192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5257800" y="21336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编码器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gray">
            <a:xfrm>
              <a:off x="5257800" y="44958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译码器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gray">
            <a:xfrm>
              <a:off x="2057400" y="21336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      源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gray">
            <a:xfrm>
              <a:off x="2057400" y="44958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FF00"/>
                  </a:solidFill>
                  <a:latin typeface="Arial Narrow" panose="020B0606020202030204" pitchFamily="34" charset="0"/>
                </a:rPr>
                <a:t>信     宿</a:t>
              </a:r>
            </a:p>
          </p:txBody>
        </p:sp>
        <p:graphicFrame>
          <p:nvGraphicFramePr>
            <p:cNvPr id="33802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9033287"/>
                </p:ext>
              </p:extLst>
            </p:nvPr>
          </p:nvGraphicFramePr>
          <p:xfrm>
            <a:off x="5562601" y="2590800"/>
            <a:ext cx="384175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CorelDRAW" r:id="rId4" imgW="1324800" imgH="2908800" progId="">
                    <p:embed/>
                  </p:oleObj>
                </mc:Choice>
                <mc:Fallback>
                  <p:oleObj name="CorelDRAW" r:id="rId4" imgW="1324800" imgH="2908800" progId="">
                    <p:embed/>
                    <p:pic>
                      <p:nvPicPr>
                        <p:cNvPr id="3380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2601" y="2590800"/>
                          <a:ext cx="384175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3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3653015"/>
                </p:ext>
              </p:extLst>
            </p:nvPr>
          </p:nvGraphicFramePr>
          <p:xfrm>
            <a:off x="5562601" y="3657600"/>
            <a:ext cx="384175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7" name="CorelDRAW" r:id="rId6" imgW="1324800" imgH="2908800" progId="">
                    <p:embed/>
                  </p:oleObj>
                </mc:Choice>
                <mc:Fallback>
                  <p:oleObj name="CorelDRAW" r:id="rId6" imgW="1324800" imgH="2908800" progId="">
                    <p:embed/>
                    <p:pic>
                      <p:nvPicPr>
                        <p:cNvPr id="33803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2601" y="3657600"/>
                          <a:ext cx="384175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" name="组合 40"/>
            <p:cNvGrpSpPr>
              <a:grpSpLocks/>
            </p:cNvGrpSpPr>
            <p:nvPr/>
          </p:nvGrpSpPr>
          <p:grpSpPr bwMode="auto">
            <a:xfrm>
              <a:off x="3505200" y="4495800"/>
              <a:ext cx="1447800" cy="716022"/>
              <a:chOff x="1981200" y="4724400"/>
              <a:chExt cx="1447800" cy="716022"/>
            </a:xfrm>
          </p:grpSpPr>
          <p:sp>
            <p:nvSpPr>
              <p:cNvPr id="33830" name="Text Box 26"/>
              <p:cNvSpPr txBox="1">
                <a:spLocks noChangeArrowheads="1"/>
              </p:cNvSpPr>
              <p:nvPr/>
            </p:nvSpPr>
            <p:spPr bwMode="gray">
              <a:xfrm>
                <a:off x="2092569" y="5040312"/>
                <a:ext cx="13364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200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zh-CN" altLang="en-US" sz="2000" b="1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消息</a:t>
                </a:r>
              </a:p>
            </p:txBody>
          </p:sp>
          <p:sp>
            <p:nvSpPr>
              <p:cNvPr id="33831" name="左箭头 49"/>
              <p:cNvSpPr>
                <a:spLocks noChangeArrowheads="1"/>
              </p:cNvSpPr>
              <p:nvPr/>
            </p:nvSpPr>
            <p:spPr bwMode="auto">
              <a:xfrm>
                <a:off x="1981200" y="4724400"/>
                <a:ext cx="1447800" cy="457200"/>
              </a:xfrm>
              <a:prstGeom prst="leftArrow">
                <a:avLst>
                  <a:gd name="adj1" fmla="val 50000"/>
                  <a:gd name="adj2" fmla="val 92625"/>
                </a:avLst>
              </a:prstGeom>
              <a:solidFill>
                <a:srgbClr val="CC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3" name="组合 43"/>
            <p:cNvGrpSpPr>
              <a:grpSpLocks/>
            </p:cNvGrpSpPr>
            <p:nvPr/>
          </p:nvGrpSpPr>
          <p:grpSpPr bwMode="auto">
            <a:xfrm>
              <a:off x="3352800" y="1828800"/>
              <a:ext cx="1676400" cy="762000"/>
              <a:chOff x="2286000" y="2057400"/>
              <a:chExt cx="1676400" cy="762000"/>
            </a:xfrm>
          </p:grpSpPr>
          <p:sp>
            <p:nvSpPr>
              <p:cNvPr id="33828" name="Text Box 25"/>
              <p:cNvSpPr txBox="1">
                <a:spLocks noChangeArrowheads="1"/>
              </p:cNvSpPr>
              <p:nvPr/>
            </p:nvSpPr>
            <p:spPr bwMode="gray">
              <a:xfrm>
                <a:off x="2286000" y="2057400"/>
                <a:ext cx="15474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2000">
                    <a:latin typeface="Arial Narrow" panose="020B0606020202030204" pitchFamily="34" charset="0"/>
                  </a:rPr>
                  <a:t>    </a:t>
                </a:r>
                <a:r>
                  <a:rPr lang="zh-CN" altLang="en-US" sz="2000" b="1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消息</a:t>
                </a:r>
              </a:p>
            </p:txBody>
          </p:sp>
          <p:sp>
            <p:nvSpPr>
              <p:cNvPr id="33829" name="左箭头 50"/>
              <p:cNvSpPr>
                <a:spLocks noChangeArrowheads="1"/>
              </p:cNvSpPr>
              <p:nvPr/>
            </p:nvSpPr>
            <p:spPr bwMode="auto">
              <a:xfrm rot="10800000">
                <a:off x="2514600" y="2362200"/>
                <a:ext cx="1447800" cy="457200"/>
              </a:xfrm>
              <a:prstGeom prst="leftArrow">
                <a:avLst>
                  <a:gd name="adj1" fmla="val 50000"/>
                  <a:gd name="adj2" fmla="val 109015"/>
                </a:avLst>
              </a:prstGeom>
              <a:solidFill>
                <a:srgbClr val="CC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</p:grpSp>
        <p:pic>
          <p:nvPicPr>
            <p:cNvPr id="33806" name="Picture 27" descr="天线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2590800"/>
              <a:ext cx="6858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7" name="Picture 27" descr="天线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886200"/>
              <a:ext cx="7620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箭头连接符 27"/>
            <p:cNvCxnSpPr>
              <a:cxnSpLocks noChangeShapeType="1"/>
            </p:cNvCxnSpPr>
            <p:nvPr/>
          </p:nvCxnSpPr>
          <p:spPr bwMode="auto">
            <a:xfrm>
              <a:off x="3352800" y="2971800"/>
              <a:ext cx="1905000" cy="1588"/>
            </a:xfrm>
            <a:prstGeom prst="straightConnector1">
              <a:avLst/>
            </a:prstGeom>
            <a:noFill/>
            <a:ln w="28575" algn="ctr">
              <a:solidFill>
                <a:srgbClr val="6666FF"/>
              </a:solidFill>
              <a:prstDash val="lg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箭头连接符 28"/>
            <p:cNvCxnSpPr>
              <a:cxnSpLocks noChangeShapeType="1"/>
            </p:cNvCxnSpPr>
            <p:nvPr/>
          </p:nvCxnSpPr>
          <p:spPr bwMode="auto">
            <a:xfrm>
              <a:off x="3352800" y="4114800"/>
              <a:ext cx="1828800" cy="1588"/>
            </a:xfrm>
            <a:prstGeom prst="straightConnector1">
              <a:avLst/>
            </a:prstGeom>
            <a:noFill/>
            <a:ln w="28575" algn="ctr">
              <a:solidFill>
                <a:srgbClr val="6666FF"/>
              </a:solidFill>
              <a:prstDash val="lgDash"/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箭头连接符 29"/>
            <p:cNvCxnSpPr>
              <a:cxnSpLocks noChangeShapeType="1"/>
            </p:cNvCxnSpPr>
            <p:nvPr/>
          </p:nvCxnSpPr>
          <p:spPr bwMode="auto">
            <a:xfrm>
              <a:off x="6324600" y="2971800"/>
              <a:ext cx="1676400" cy="1588"/>
            </a:xfrm>
            <a:prstGeom prst="straightConnector1">
              <a:avLst/>
            </a:prstGeom>
            <a:noFill/>
            <a:ln w="28575" algn="ctr">
              <a:solidFill>
                <a:srgbClr val="6666FF"/>
              </a:solidFill>
              <a:prstDash val="lg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箭头连接符 30"/>
            <p:cNvCxnSpPr>
              <a:cxnSpLocks noChangeShapeType="1"/>
            </p:cNvCxnSpPr>
            <p:nvPr/>
          </p:nvCxnSpPr>
          <p:spPr bwMode="auto">
            <a:xfrm>
              <a:off x="6324600" y="4114800"/>
              <a:ext cx="1676400" cy="1588"/>
            </a:xfrm>
            <a:prstGeom prst="straightConnector1">
              <a:avLst/>
            </a:prstGeom>
            <a:noFill/>
            <a:ln w="28575" algn="ctr">
              <a:solidFill>
                <a:srgbClr val="6666FF"/>
              </a:solidFill>
              <a:prstDash val="lgDash"/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箭头连接符 31"/>
            <p:cNvCxnSpPr>
              <a:cxnSpLocks noChangeShapeType="1"/>
            </p:cNvCxnSpPr>
            <p:nvPr/>
          </p:nvCxnSpPr>
          <p:spPr bwMode="auto">
            <a:xfrm rot="5400000">
              <a:off x="8116094" y="3618706"/>
              <a:ext cx="533400" cy="1588"/>
            </a:xfrm>
            <a:prstGeom prst="straightConnector1">
              <a:avLst/>
            </a:prstGeom>
            <a:noFill/>
            <a:ln w="28575" algn="ctr">
              <a:solidFill>
                <a:srgbClr val="6666FF"/>
              </a:solidFill>
              <a:prstDash val="lg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左箭头 49"/>
            <p:cNvSpPr>
              <a:spLocks noChangeArrowheads="1"/>
            </p:cNvSpPr>
            <p:nvPr/>
          </p:nvSpPr>
          <p:spPr bwMode="auto">
            <a:xfrm>
              <a:off x="6781800" y="4572000"/>
              <a:ext cx="2362200" cy="457200"/>
            </a:xfrm>
            <a:prstGeom prst="leftArrow">
              <a:avLst>
                <a:gd name="adj1" fmla="val 50000"/>
                <a:gd name="adj2" fmla="val 92617"/>
              </a:avLst>
            </a:prstGeom>
            <a:solidFill>
              <a:srgbClr val="CC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latin typeface="Arial Narrow" panose="020B0606020202030204" pitchFamily="34" charset="0"/>
              </a:endParaRPr>
            </a:p>
          </p:txBody>
        </p:sp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9296400" y="3124200"/>
              <a:ext cx="762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噪声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gray">
            <a:xfrm rot="5400000">
              <a:off x="9525000" y="34290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270" wrap="none" anchor="ctr"/>
            <a:lstStyle/>
            <a:p>
              <a:pPr algn="ctr" eaLnBrk="1" hangingPunct="1">
                <a:defRPr/>
              </a:pPr>
              <a:r>
                <a:rPr lang="zh-CN" altLang="en-US" b="1" dirty="0">
                  <a:solidFill>
                    <a:srgbClr val="FFFF00"/>
                  </a:solidFill>
                </a:rPr>
                <a:t>干</a:t>
              </a:r>
              <a:endParaRPr lang="en-US" altLang="zh-CN" b="1" dirty="0">
                <a:solidFill>
                  <a:srgbClr val="FFFF00"/>
                </a:solidFill>
              </a:endParaRPr>
            </a:p>
            <a:p>
              <a:pPr algn="ctr" eaLnBrk="1" hangingPunct="1">
                <a:defRPr/>
              </a:pPr>
              <a:r>
                <a:rPr lang="zh-CN" altLang="en-US" b="1" dirty="0">
                  <a:solidFill>
                    <a:srgbClr val="FFFF00"/>
                  </a:solidFill>
                </a:rPr>
                <a:t>扰</a:t>
              </a:r>
              <a:endParaRPr lang="en-US" altLang="zh-CN" b="1" dirty="0">
                <a:solidFill>
                  <a:srgbClr val="FFFF00"/>
                </a:solidFill>
              </a:endParaRPr>
            </a:p>
            <a:p>
              <a:pPr algn="ctr" eaLnBrk="1" hangingPunct="1">
                <a:defRPr/>
              </a:pPr>
              <a:r>
                <a:rPr lang="zh-CN" altLang="en-US" b="1" dirty="0">
                  <a:solidFill>
                    <a:srgbClr val="FFFF00"/>
                  </a:solidFill>
                </a:rPr>
                <a:t>源</a:t>
              </a:r>
            </a:p>
          </p:txBody>
        </p:sp>
        <p:sp>
          <p:nvSpPr>
            <p:cNvPr id="5148" name="右箭头 55"/>
            <p:cNvSpPr>
              <a:spLocks noChangeArrowheads="1"/>
            </p:cNvSpPr>
            <p:nvPr/>
          </p:nvSpPr>
          <p:spPr bwMode="auto">
            <a:xfrm rot="10800000">
              <a:off x="9372600" y="3543300"/>
              <a:ext cx="609600" cy="266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latin typeface="Arial Narrow" panose="020B0606020202030204" pitchFamily="34" charset="0"/>
              </a:endParaRPr>
            </a:p>
          </p:txBody>
        </p:sp>
        <p:sp>
          <p:nvSpPr>
            <p:cNvPr id="37" name="TextBox 36"/>
            <p:cNvSpPr txBox="1">
              <a:spLocks noChangeArrowheads="1"/>
            </p:cNvSpPr>
            <p:nvPr/>
          </p:nvSpPr>
          <p:spPr bwMode="auto">
            <a:xfrm>
              <a:off x="7239000" y="1905000"/>
              <a:ext cx="762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信号</a:t>
              </a:r>
            </a:p>
          </p:txBody>
        </p:sp>
        <p:sp>
          <p:nvSpPr>
            <p:cNvPr id="33819" name="矩形 34"/>
            <p:cNvSpPr>
              <a:spLocks noChangeArrowheads="1"/>
            </p:cNvSpPr>
            <p:nvPr/>
          </p:nvSpPr>
          <p:spPr bwMode="auto">
            <a:xfrm>
              <a:off x="4191000" y="5181601"/>
              <a:ext cx="38862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隶书" panose="02010509060101010101" pitchFamily="49" charset="-122"/>
                  <a:ea typeface="隶书" panose="02010509060101010101" pitchFamily="49" charset="-122"/>
                </a:rPr>
                <a:t>通信系统模型</a:t>
              </a:r>
            </a:p>
          </p:txBody>
        </p:sp>
        <p:grpSp>
          <p:nvGrpSpPr>
            <p:cNvPr id="7" name="组合 38"/>
            <p:cNvGrpSpPr>
              <a:grpSpLocks/>
            </p:cNvGrpSpPr>
            <p:nvPr/>
          </p:nvGrpSpPr>
          <p:grpSpPr bwMode="auto">
            <a:xfrm>
              <a:off x="8686800" y="2667000"/>
              <a:ext cx="685800" cy="1905000"/>
              <a:chOff x="8001000" y="3124200"/>
              <a:chExt cx="685800" cy="1905000"/>
            </a:xfrm>
          </p:grpSpPr>
          <p:sp>
            <p:nvSpPr>
              <p:cNvPr id="33826" name="圆柱形 32"/>
              <p:cNvSpPr>
                <a:spLocks noChangeArrowheads="1"/>
              </p:cNvSpPr>
              <p:nvPr/>
            </p:nvSpPr>
            <p:spPr bwMode="auto">
              <a:xfrm rot="10800000">
                <a:off x="8001000" y="3200400"/>
                <a:ext cx="685800" cy="182880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33827" name="Text Box 25"/>
              <p:cNvSpPr txBox="1">
                <a:spLocks noChangeArrowheads="1"/>
              </p:cNvSpPr>
              <p:nvPr/>
            </p:nvSpPr>
            <p:spPr bwMode="gray">
              <a:xfrm>
                <a:off x="8077200" y="3124200"/>
                <a:ext cx="457200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2000">
                    <a:latin typeface="Arial Narrow" panose="020B0606020202030204" pitchFamily="34" charset="0"/>
                  </a:rPr>
                  <a:t>   </a:t>
                </a:r>
                <a:r>
                  <a:rPr lang="zh-CN" altLang="en-US" sz="2000" b="1">
                    <a:solidFill>
                      <a:srgbClr val="FFFF00"/>
                    </a:solidFill>
                    <a:latin typeface="Arial Narrow" panose="020B0606020202030204" pitchFamily="34" charset="0"/>
                  </a:rPr>
                  <a:t>信</a:t>
                </a:r>
                <a:endParaRPr lang="en-US" altLang="zh-CN" sz="2000" b="1">
                  <a:solidFill>
                    <a:srgbClr val="FFFF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altLang="zh-CN" sz="2000" b="1">
                  <a:solidFill>
                    <a:srgbClr val="FFFF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Arial Narrow" panose="020B0606020202030204" pitchFamily="34" charset="0"/>
                  </a:rPr>
                  <a:t>道</a:t>
                </a:r>
              </a:p>
            </p:txBody>
          </p:sp>
        </p:grp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7239000" y="4953000"/>
              <a:ext cx="1447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信号</a:t>
              </a:r>
              <a:r>
                <a:rPr lang="en-US" altLang="zh-CN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+</a:t>
              </a:r>
              <a:r>
                <a:rPr lang="zh-CN" altLang="en-US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噪声</a:t>
              </a:r>
            </a:p>
          </p:txBody>
        </p:sp>
        <p:pic>
          <p:nvPicPr>
            <p:cNvPr id="38" name="Picture 15" descr="C:\Users\QL-Z800\Desktop\missQian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81" r="19629"/>
            <a:stretch>
              <a:fillRect/>
            </a:stretch>
          </p:blipFill>
          <p:spPr bwMode="auto">
            <a:xfrm>
              <a:off x="2208213" y="2565400"/>
              <a:ext cx="1079500" cy="95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6" name="Picture 38" descr="C:\Users\QL-Z800\Desktop\prof.du&amp;cellphone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" r="35759" b="14500"/>
            <a:stretch>
              <a:fillRect/>
            </a:stretch>
          </p:blipFill>
          <p:spPr bwMode="auto">
            <a:xfrm>
              <a:off x="2203451" y="3573464"/>
              <a:ext cx="1084263" cy="935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2362200" y="1733550"/>
              <a:ext cx="762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信息</a:t>
              </a: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355850" y="4981575"/>
              <a:ext cx="762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信息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77.3843610675733,&quot;width&quot;:4364.970654250574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49.0838133279949,&quot;width&quot;:4267.161170400548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39.9999999999998,&quot;width&quot;:6236.81677714510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77.3843610675733,&quot;width&quot;:4364.970654250574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49.0838133279949,&quot;width&quot;:4267.161170400548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39.9999999999998,&quot;width&quot;:6236.81677714510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6309</TotalTime>
  <Words>5713</Words>
  <Application>Microsoft Office PowerPoint</Application>
  <PresentationFormat>宽屏</PresentationFormat>
  <Paragraphs>841</Paragraphs>
  <Slides>54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54</vt:i4>
      </vt:variant>
    </vt:vector>
  </HeadingPairs>
  <TitlesOfParts>
    <vt:vector size="75" baseType="lpstr">
      <vt:lpstr>Gungsuh</vt:lpstr>
      <vt:lpstr>等线</vt:lpstr>
      <vt:lpstr>等线 Light</vt:lpstr>
      <vt:lpstr>黑体</vt:lpstr>
      <vt:lpstr>华文新魏</vt:lpstr>
      <vt:lpstr>楷体_GB2312</vt:lpstr>
      <vt:lpstr>隶书</vt:lpstr>
      <vt:lpstr>宋体</vt:lpstr>
      <vt:lpstr>微软雅黑</vt:lpstr>
      <vt:lpstr>Arial</vt:lpstr>
      <vt:lpstr>Arial Narrow</vt:lpstr>
      <vt:lpstr>Cambria Math</vt:lpstr>
      <vt:lpstr>Symbol</vt:lpstr>
      <vt:lpstr>Times New Roman</vt:lpstr>
      <vt:lpstr>Wingdings</vt:lpstr>
      <vt:lpstr>Office 主题​​</vt:lpstr>
      <vt:lpstr>Visio</vt:lpstr>
      <vt:lpstr>CorelDRAW</vt:lpstr>
      <vt:lpstr>Equation</vt:lpstr>
      <vt:lpstr>Equation.DSMT4</vt:lpstr>
      <vt:lpstr>Equation.3</vt:lpstr>
      <vt:lpstr>PowerPoint 演示文稿</vt:lpstr>
      <vt:lpstr>内容介绍</vt:lpstr>
      <vt:lpstr>4.1  信息——信息 、消息、信号</vt:lpstr>
      <vt:lpstr>4.1  信息——信息的特性</vt:lpstr>
      <vt:lpstr>4.1信息</vt:lpstr>
      <vt:lpstr>4.1  信息 </vt:lpstr>
      <vt:lpstr>4.1信息</vt:lpstr>
      <vt:lpstr>4.2  通信系统模型</vt:lpstr>
      <vt:lpstr>4.2  通信系统模型</vt:lpstr>
      <vt:lpstr>4.2  通信系统模型</vt:lpstr>
      <vt:lpstr>4.2  通信系统模型</vt:lpstr>
      <vt:lpstr>4.2  通信系统模型</vt:lpstr>
      <vt:lpstr>4.2  通信系统模型——信源编码的主要目的</vt:lpstr>
      <vt:lpstr>4.2  通信系统模型——信源编码的主要目的</vt:lpstr>
      <vt:lpstr>4.2  通信系统模型</vt:lpstr>
      <vt:lpstr>4.2  通信系统模型——信道编码的主要目的</vt:lpstr>
      <vt:lpstr>4.2  通信系统模型</vt:lpstr>
      <vt:lpstr>4.2  通信系统模型——调制的主要目的</vt:lpstr>
      <vt:lpstr>4.2  通信系统模型——调制的主要目的</vt:lpstr>
      <vt:lpstr>4.2  通信系统模型</vt:lpstr>
      <vt:lpstr>4.2  通信系统模型</vt:lpstr>
      <vt:lpstr>4.3自信息量</vt:lpstr>
      <vt:lpstr>4.3 自信息量</vt:lpstr>
      <vt:lpstr>4.3 自信息量</vt:lpstr>
      <vt:lpstr>4.3 自信息量</vt:lpstr>
      <vt:lpstr>4.3 自信息量</vt:lpstr>
      <vt:lpstr>4.3 自信息量-随机事件的不确定性</vt:lpstr>
      <vt:lpstr>4.3自信息量</vt:lpstr>
      <vt:lpstr>4.3自信息量-信源描述</vt:lpstr>
      <vt:lpstr>4.3自信息量-信源描述</vt:lpstr>
      <vt:lpstr>4.3自信息量-信道描述</vt:lpstr>
      <vt:lpstr>4.3自信息量-信道描述-几种常见的离散无记忆信道</vt:lpstr>
      <vt:lpstr>4.3自信息量-信道描述-几种常见的离散无记忆信道</vt:lpstr>
      <vt:lpstr>PowerPoint 演示文稿</vt:lpstr>
      <vt:lpstr>4.3自信息量</vt:lpstr>
      <vt:lpstr>4.3自信息量</vt:lpstr>
      <vt:lpstr>4.3自信息量-互信息量</vt:lpstr>
      <vt:lpstr>4.3互信息量、熵</vt:lpstr>
      <vt:lpstr>4.4熵-离散信源最大熵定理</vt:lpstr>
      <vt:lpstr>4.4熵-离散信源最大熵定理</vt:lpstr>
      <vt:lpstr>4.4熵-离散信源最大熵定理</vt:lpstr>
      <vt:lpstr>4.4熵-离散信源最大熵定理</vt:lpstr>
      <vt:lpstr>4.4熵-离散信源最大熵定理</vt:lpstr>
      <vt:lpstr>4.4熵-离散信源最大熵定理</vt:lpstr>
      <vt:lpstr>4.4熵-离散信源最大熵定理</vt:lpstr>
      <vt:lpstr>4.5平均互信息量、相对熵</vt:lpstr>
      <vt:lpstr>4.5平均互信息量、相对熵</vt:lpstr>
      <vt:lpstr>4.5平均互信息量、相对熵</vt:lpstr>
      <vt:lpstr>4.5平均互信息量、相对熵</vt:lpstr>
      <vt:lpstr>4.5平均互信息量、相对熵</vt:lpstr>
      <vt:lpstr>4.5平均互信息量、相对熵</vt:lpstr>
      <vt:lpstr>4.5平均互信息量、相对熵</vt:lpstr>
      <vt:lpstr>4.6 决策树-信息熵的直接应用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人工智能数学基础-第4章-不确定度量与熵</dc:title>
  <dc:creator>Shaohui Liu</dc:creator>
  <cp:lastModifiedBy>刘绍辉</cp:lastModifiedBy>
  <cp:revision>170</cp:revision>
  <dcterms:created xsi:type="dcterms:W3CDTF">2022-04-04T14:33:59Z</dcterms:created>
  <dcterms:modified xsi:type="dcterms:W3CDTF">2023-05-23T15:29:12Z</dcterms:modified>
</cp:coreProperties>
</file>